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7" r:id="rId2"/>
    <p:sldId id="394" r:id="rId3"/>
    <p:sldId id="396" r:id="rId4"/>
    <p:sldId id="388" r:id="rId5"/>
    <p:sldId id="397" r:id="rId6"/>
    <p:sldId id="326" r:id="rId7"/>
    <p:sldId id="398" r:id="rId8"/>
    <p:sldId id="395" r:id="rId9"/>
    <p:sldId id="387" r:id="rId10"/>
    <p:sldId id="321"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5B924B-060C-96F7-D7C2-B2C22EA4B2AC}" name="James Banks" initials="JB" userId="S::j.banks@ciat.global::525e04bd-e678-4971-936a-1f9581be0e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Banks" initials="JB" lastIdx="2" clrIdx="0">
    <p:extLst>
      <p:ext uri="{19B8F6BF-5375-455C-9EA6-DF929625EA0E}">
        <p15:presenceInfo xmlns:p15="http://schemas.microsoft.com/office/powerpoint/2012/main" userId="S::James@ciat.org.uk::525e04bd-e678-4971-936a-1f9581be0e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A6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51" d="100"/>
          <a:sy n="51" d="100"/>
        </p:scale>
        <p:origin x="89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931"/>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4941" y="1"/>
            <a:ext cx="2949099" cy="498931"/>
          </a:xfrm>
          <a:prstGeom prst="rect">
            <a:avLst/>
          </a:prstGeom>
        </p:spPr>
        <p:txBody>
          <a:bodyPr vert="horz" lIns="91577" tIns="45789" rIns="91577" bIns="45789" rtlCol="0"/>
          <a:lstStyle>
            <a:lvl1pPr algn="r">
              <a:defRPr sz="1200"/>
            </a:lvl1pPr>
          </a:lstStyle>
          <a:p>
            <a:fld id="{F64254D3-26E8-47EC-B205-422A25240CC1}" type="datetimeFigureOut">
              <a:rPr lang="en-GB" smtClean="0"/>
              <a:t>26/06/2023</a:t>
            </a:fld>
            <a:endParaRPr lang="en-GB"/>
          </a:p>
        </p:txBody>
      </p:sp>
      <p:sp>
        <p:nvSpPr>
          <p:cNvPr id="4" name="Slide Image Placeholder 3"/>
          <p:cNvSpPr>
            <a:spLocks noGrp="1" noRot="1" noChangeAspect="1"/>
          </p:cNvSpPr>
          <p:nvPr>
            <p:ph type="sldImg" idx="2"/>
          </p:nvPr>
        </p:nvSpPr>
        <p:spPr>
          <a:xfrm>
            <a:off x="423863" y="1244600"/>
            <a:ext cx="5957887" cy="3352800"/>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0"/>
            <a:ext cx="2949099" cy="498931"/>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4941" y="9445170"/>
            <a:ext cx="2949099" cy="498931"/>
          </a:xfrm>
          <a:prstGeom prst="rect">
            <a:avLst/>
          </a:prstGeom>
        </p:spPr>
        <p:txBody>
          <a:bodyPr vert="horz" lIns="91577" tIns="45789" rIns="91577" bIns="45789" rtlCol="0" anchor="b"/>
          <a:lstStyle>
            <a:lvl1pPr algn="r">
              <a:defRPr sz="1200"/>
            </a:lvl1pPr>
          </a:lstStyle>
          <a:p>
            <a:fld id="{A990A702-13AF-4880-AF0A-F8A46BC6CD76}" type="slidenum">
              <a:rPr lang="en-GB" smtClean="0"/>
              <a:t>‹#›</a:t>
            </a:fld>
            <a:endParaRPr lang="en-GB"/>
          </a:p>
        </p:txBody>
      </p:sp>
    </p:spTree>
    <p:extLst>
      <p:ext uri="{BB962C8B-B14F-4D97-AF65-F5344CB8AC3E}">
        <p14:creationId xmlns:p14="http://schemas.microsoft.com/office/powerpoint/2010/main" val="307173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90A702-13AF-4880-AF0A-F8A46BC6CD76}" type="slidenum">
              <a:rPr lang="en-GB" smtClean="0"/>
              <a:t>1</a:t>
            </a:fld>
            <a:endParaRPr lang="en-GB" dirty="0"/>
          </a:p>
        </p:txBody>
      </p:sp>
    </p:spTree>
    <p:extLst>
      <p:ext uri="{BB962C8B-B14F-4D97-AF65-F5344CB8AC3E}">
        <p14:creationId xmlns:p14="http://schemas.microsoft.com/office/powerpoint/2010/main" val="28953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90A702-13AF-4880-AF0A-F8A46BC6CD76}" type="slidenum">
              <a:rPr lang="en-GB" smtClean="0"/>
              <a:pPr/>
              <a:t>10</a:t>
            </a:fld>
            <a:endParaRPr lang="en-GB"/>
          </a:p>
        </p:txBody>
      </p:sp>
    </p:spTree>
    <p:extLst>
      <p:ext uri="{BB962C8B-B14F-4D97-AF65-F5344CB8AC3E}">
        <p14:creationId xmlns:p14="http://schemas.microsoft.com/office/powerpoint/2010/main" val="428137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90A702-13AF-4880-AF0A-F8A46BC6CD76}" type="slidenum">
              <a:rPr lang="en-GB" smtClean="0"/>
              <a:t>2</a:t>
            </a:fld>
            <a:endParaRPr lang="en-GB" dirty="0"/>
          </a:p>
        </p:txBody>
      </p:sp>
    </p:spTree>
    <p:extLst>
      <p:ext uri="{BB962C8B-B14F-4D97-AF65-F5344CB8AC3E}">
        <p14:creationId xmlns:p14="http://schemas.microsoft.com/office/powerpoint/2010/main" val="332729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90A702-13AF-4880-AF0A-F8A46BC6CD76}" type="slidenum">
              <a:rPr lang="en-GB" smtClean="0"/>
              <a:t>3</a:t>
            </a:fld>
            <a:endParaRPr lang="en-GB" dirty="0"/>
          </a:p>
        </p:txBody>
      </p:sp>
    </p:spTree>
    <p:extLst>
      <p:ext uri="{BB962C8B-B14F-4D97-AF65-F5344CB8AC3E}">
        <p14:creationId xmlns:p14="http://schemas.microsoft.com/office/powerpoint/2010/main" val="366089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90A702-13AF-4880-AF0A-F8A46BC6CD76}" type="slidenum">
              <a:rPr lang="en-GB" smtClean="0"/>
              <a:t>4</a:t>
            </a:fld>
            <a:endParaRPr lang="en-GB"/>
          </a:p>
        </p:txBody>
      </p:sp>
    </p:spTree>
    <p:extLst>
      <p:ext uri="{BB962C8B-B14F-4D97-AF65-F5344CB8AC3E}">
        <p14:creationId xmlns:p14="http://schemas.microsoft.com/office/powerpoint/2010/main" val="39785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90A702-13AF-4880-AF0A-F8A46BC6CD76}" type="slidenum">
              <a:rPr lang="en-GB" smtClean="0"/>
              <a:t>5</a:t>
            </a:fld>
            <a:endParaRPr lang="en-GB"/>
          </a:p>
        </p:txBody>
      </p:sp>
    </p:spTree>
    <p:extLst>
      <p:ext uri="{BB962C8B-B14F-4D97-AF65-F5344CB8AC3E}">
        <p14:creationId xmlns:p14="http://schemas.microsoft.com/office/powerpoint/2010/main" val="258831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90A702-13AF-4880-AF0A-F8A46BC6CD76}" type="slidenum">
              <a:rPr lang="en-GB" smtClean="0"/>
              <a:t>6</a:t>
            </a:fld>
            <a:endParaRPr lang="en-GB"/>
          </a:p>
        </p:txBody>
      </p:sp>
    </p:spTree>
    <p:extLst>
      <p:ext uri="{BB962C8B-B14F-4D97-AF65-F5344CB8AC3E}">
        <p14:creationId xmlns:p14="http://schemas.microsoft.com/office/powerpoint/2010/main" val="228833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90A702-13AF-4880-AF0A-F8A46BC6CD76}" type="slidenum">
              <a:rPr lang="en-GB" smtClean="0"/>
              <a:t>7</a:t>
            </a:fld>
            <a:endParaRPr lang="en-GB" dirty="0"/>
          </a:p>
        </p:txBody>
      </p:sp>
    </p:spTree>
    <p:extLst>
      <p:ext uri="{BB962C8B-B14F-4D97-AF65-F5344CB8AC3E}">
        <p14:creationId xmlns:p14="http://schemas.microsoft.com/office/powerpoint/2010/main" val="121577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90A702-13AF-4880-AF0A-F8A46BC6CD76}" type="slidenum">
              <a:rPr lang="en-GB" smtClean="0"/>
              <a:t>8</a:t>
            </a:fld>
            <a:endParaRPr lang="en-GB" dirty="0"/>
          </a:p>
        </p:txBody>
      </p:sp>
    </p:spTree>
    <p:extLst>
      <p:ext uri="{BB962C8B-B14F-4D97-AF65-F5344CB8AC3E}">
        <p14:creationId xmlns:p14="http://schemas.microsoft.com/office/powerpoint/2010/main" val="299987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90A702-13AF-4880-AF0A-F8A46BC6CD76}" type="slidenum">
              <a:rPr lang="en-GB" smtClean="0"/>
              <a:t>9</a:t>
            </a:fld>
            <a:endParaRPr lang="en-GB"/>
          </a:p>
        </p:txBody>
      </p:sp>
    </p:spTree>
    <p:extLst>
      <p:ext uri="{BB962C8B-B14F-4D97-AF65-F5344CB8AC3E}">
        <p14:creationId xmlns:p14="http://schemas.microsoft.com/office/powerpoint/2010/main" val="269086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B62294-F12A-4600-BDC4-05099A511EE8}" type="datetime1">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100582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A25DFB-46B5-4208-B133-26436DB97ECD}" type="datetime1">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129308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9960F-647C-4F8C-A7AD-373BF52C1B09}" type="datetime1">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383685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3D1A45-0B1D-4AD7-8F79-E21953AB4B76}" type="datetime1">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255768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E0030-148A-4CDB-8444-A873A9DAE79F}" type="datetime1">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61410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E5EE8F-EE22-462F-B9D8-8F7FE48EF5DF}" type="datetime1">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41265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00460C-C488-441A-9F96-8178DD6EFECD}" type="datetime1">
              <a:rPr lang="en-GB" smtClean="0"/>
              <a:t>26/06/2023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393590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F5938B-AED2-4F4E-9AA9-489B6729378F}" type="datetime1">
              <a:rPr lang="en-GB" smtClean="0"/>
              <a:t>26/06/2023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16100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7930D-CD21-4960-A4F8-B493CDEEC1AC}" type="datetime1">
              <a:rPr lang="en-GB" smtClean="0"/>
              <a:t>26/06/2023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143661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99A979-EEEF-4FEB-89EA-08C04B3F17D2}" type="datetime1">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71969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6B43E2-0A20-45D7-B92C-ECFC70E76593}" type="datetime1">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C4B9A-FF0B-41A4-AFFC-16ABC3FDB757}" type="slidenum">
              <a:rPr lang="en-GB" smtClean="0"/>
              <a:t>‹#›</a:t>
            </a:fld>
            <a:endParaRPr lang="en-GB"/>
          </a:p>
        </p:txBody>
      </p:sp>
    </p:spTree>
    <p:extLst>
      <p:ext uri="{BB962C8B-B14F-4D97-AF65-F5344CB8AC3E}">
        <p14:creationId xmlns:p14="http://schemas.microsoft.com/office/powerpoint/2010/main" val="198591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BAD0B-68B9-49A0-AA7F-ED915FCCF368}" type="datetime1">
              <a:rPr lang="en-GB" smtClean="0"/>
              <a:t>26/06/2023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C4B9A-FF0B-41A4-AFFC-16ABC3FDB757}" type="slidenum">
              <a:rPr lang="en-GB" smtClean="0"/>
              <a:t>‹#›</a:t>
            </a:fld>
            <a:endParaRPr lang="en-GB"/>
          </a:p>
        </p:txBody>
      </p:sp>
    </p:spTree>
    <p:extLst>
      <p:ext uri="{BB962C8B-B14F-4D97-AF65-F5344CB8AC3E}">
        <p14:creationId xmlns:p14="http://schemas.microsoft.com/office/powerpoint/2010/main" val="395095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hyperlink" Target="mailto:atr@ciat.glob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91249"/>
          </a:xfrm>
          <a:prstGeom prst="rect">
            <a:avLst/>
          </a:prstGeom>
        </p:spPr>
      </p:pic>
      <p:grpSp>
        <p:nvGrpSpPr>
          <p:cNvPr id="8" name="Group 7"/>
          <p:cNvGrpSpPr/>
          <p:nvPr/>
        </p:nvGrpSpPr>
        <p:grpSpPr>
          <a:xfrm>
            <a:off x="0" y="6143106"/>
            <a:ext cx="12192000" cy="748143"/>
            <a:chOff x="0" y="6109855"/>
            <a:chExt cx="12192000" cy="748143"/>
          </a:xfrm>
        </p:grpSpPr>
        <p:sp>
          <p:nvSpPr>
            <p:cNvPr id="10" name="Rectangle 9"/>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2" name="Title 1"/>
          <p:cNvSpPr>
            <a:spLocks noGrp="1"/>
          </p:cNvSpPr>
          <p:nvPr>
            <p:ph type="ctrTitle"/>
          </p:nvPr>
        </p:nvSpPr>
        <p:spPr>
          <a:xfrm>
            <a:off x="188421" y="6257433"/>
            <a:ext cx="9144000" cy="452985"/>
          </a:xfrm>
        </p:spPr>
        <p:txBody>
          <a:bodyPr>
            <a:noAutofit/>
          </a:bodyPr>
          <a:lstStyle/>
          <a:p>
            <a:pPr algn="l"/>
            <a:br>
              <a:rPr lang="en-GB" sz="1200" dirty="0">
                <a:latin typeface="Gill Sans MT" panose="020B0502020104020203" pitchFamily="34" charset="0"/>
              </a:rPr>
            </a:br>
            <a:endParaRPr lang="en-GB" sz="1200" i="1" dirty="0">
              <a:latin typeface="Gill Sans MT" panose="020B0502020104020203" pitchFamily="34" charset="0"/>
            </a:endParaRPr>
          </a:p>
        </p:txBody>
      </p:sp>
      <p:sp>
        <p:nvSpPr>
          <p:cNvPr id="3" name="Rectangle 2"/>
          <p:cNvSpPr/>
          <p:nvPr/>
        </p:nvSpPr>
        <p:spPr>
          <a:xfrm>
            <a:off x="1122217" y="800100"/>
            <a:ext cx="8104909" cy="2062103"/>
          </a:xfrm>
          <a:prstGeom prst="rect">
            <a:avLst/>
          </a:prstGeom>
        </p:spPr>
        <p:txBody>
          <a:bodyPr wrap="square">
            <a:spAutoFit/>
          </a:bodyPr>
          <a:lstStyle/>
          <a:p>
            <a:pPr lvl="0"/>
            <a:r>
              <a:rPr lang="en-GB" sz="2000" b="1" dirty="0">
                <a:solidFill>
                  <a:srgbClr val="000000"/>
                </a:solidFill>
                <a:latin typeface="Gill Sans MT"/>
              </a:rPr>
              <a:t> </a:t>
            </a:r>
            <a:endParaRPr lang="en-GB" i="1" dirty="0">
              <a:solidFill>
                <a:srgbClr val="000000"/>
              </a:solidFill>
              <a:latin typeface="Gill Sans MT"/>
            </a:endParaRPr>
          </a:p>
          <a:p>
            <a:endParaRPr lang="en-GB" i="1" dirty="0">
              <a:solidFill>
                <a:srgbClr val="000000"/>
              </a:solidFill>
              <a:latin typeface="Gill Sans MT"/>
            </a:endParaRPr>
          </a:p>
          <a:p>
            <a:endParaRPr lang="en-GB" i="1" dirty="0">
              <a:solidFill>
                <a:srgbClr val="000000"/>
              </a:solidFill>
              <a:latin typeface="Gill Sans MT"/>
            </a:endParaRPr>
          </a:p>
          <a:p>
            <a:endParaRPr lang="en-GB" i="1" dirty="0">
              <a:solidFill>
                <a:srgbClr val="000000"/>
              </a:solidFill>
              <a:latin typeface="Gill Sans MT"/>
            </a:endParaRPr>
          </a:p>
          <a:p>
            <a:endParaRPr lang="en-GB" i="1" dirty="0">
              <a:solidFill>
                <a:srgbClr val="000000"/>
              </a:solidFill>
              <a:latin typeface="Gill Sans MT"/>
            </a:endParaRPr>
          </a:p>
          <a:p>
            <a:endParaRPr lang="en-GB" i="1" dirty="0">
              <a:solidFill>
                <a:srgbClr val="000000"/>
              </a:solidFill>
              <a:latin typeface="Gill Sans MT"/>
            </a:endParaRPr>
          </a:p>
          <a:p>
            <a:endParaRPr lang="en-GB" i="1" dirty="0">
              <a:solidFill>
                <a:srgbClr val="000000"/>
              </a:solidFill>
              <a:latin typeface="Gill Sans MT"/>
            </a:endParaRPr>
          </a:p>
        </p:txBody>
      </p:sp>
      <p:sp>
        <p:nvSpPr>
          <p:cNvPr id="5" name="Rectangle 4"/>
          <p:cNvSpPr/>
          <p:nvPr/>
        </p:nvSpPr>
        <p:spPr>
          <a:xfrm>
            <a:off x="4245750" y="3244334"/>
            <a:ext cx="235962" cy="369332"/>
          </a:xfrm>
          <a:prstGeom prst="rect">
            <a:avLst/>
          </a:prstGeom>
        </p:spPr>
        <p:txBody>
          <a:bodyPr wrap="none">
            <a:spAutoFit/>
          </a:bodyPr>
          <a:lstStyle/>
          <a:p>
            <a:pPr lvl="0"/>
            <a:r>
              <a:rPr lang="en-GB" dirty="0">
                <a:solidFill>
                  <a:srgbClr val="000000"/>
                </a:solidFill>
                <a:latin typeface="Gill Sans MT"/>
              </a:rPr>
              <a:t>.</a:t>
            </a:r>
            <a:endParaRPr lang="en-GB" dirty="0">
              <a:solidFill>
                <a:prstClr val="black"/>
              </a:solidFill>
            </a:endParaRPr>
          </a:p>
        </p:txBody>
      </p:sp>
      <p:sp>
        <p:nvSpPr>
          <p:cNvPr id="6" name="Rectangle 5"/>
          <p:cNvSpPr/>
          <p:nvPr/>
        </p:nvSpPr>
        <p:spPr>
          <a:xfrm>
            <a:off x="188421" y="393120"/>
            <a:ext cx="11383469" cy="1200329"/>
          </a:xfrm>
          <a:prstGeom prst="rect">
            <a:avLst/>
          </a:prstGeom>
        </p:spPr>
        <p:txBody>
          <a:bodyPr wrap="square">
            <a:spAutoFit/>
          </a:bodyPr>
          <a:lstStyle/>
          <a:p>
            <a:r>
              <a:rPr lang="en-GB" sz="3600" b="1" dirty="0">
                <a:solidFill>
                  <a:schemeClr val="bg1"/>
                </a:solidFill>
                <a:latin typeface="Gill Sans MT"/>
              </a:rPr>
              <a:t>Architectural Technologists Register (ATR)</a:t>
            </a:r>
          </a:p>
          <a:p>
            <a:r>
              <a:rPr lang="en-GB" sz="3600" b="1">
                <a:solidFill>
                  <a:schemeClr val="bg1"/>
                </a:solidFill>
                <a:latin typeface="Gill Sans MT"/>
              </a:rPr>
              <a:t>June </a:t>
            </a:r>
            <a:r>
              <a:rPr lang="en-GB" sz="3600" b="1" dirty="0">
                <a:solidFill>
                  <a:schemeClr val="bg1"/>
                </a:solidFill>
                <a:latin typeface="Gill Sans MT"/>
              </a:rPr>
              <a:t>2023</a:t>
            </a:r>
          </a:p>
        </p:txBody>
      </p:sp>
      <p:pic>
        <p:nvPicPr>
          <p:cNvPr id="11" name="Picture 10">
            <a:extLst>
              <a:ext uri="{FF2B5EF4-FFF2-40B4-BE49-F238E27FC236}">
                <a16:creationId xmlns:a16="http://schemas.microsoft.com/office/drawing/2014/main" id="{5DDC596C-05D7-42DB-9970-0B26329450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0740" y="6196305"/>
            <a:ext cx="1767519" cy="611496"/>
          </a:xfrm>
          <a:prstGeom prst="rect">
            <a:avLst/>
          </a:prstGeom>
        </p:spPr>
      </p:pic>
      <p:sp>
        <p:nvSpPr>
          <p:cNvPr id="9" name="Rectangle 8">
            <a:extLst>
              <a:ext uri="{FF2B5EF4-FFF2-40B4-BE49-F238E27FC236}">
                <a16:creationId xmlns:a16="http://schemas.microsoft.com/office/drawing/2014/main" id="{7D5FACD0-C8CE-4625-945A-2CEEF732CDD9}"/>
              </a:ext>
            </a:extLst>
          </p:cNvPr>
          <p:cNvSpPr/>
          <p:nvPr/>
        </p:nvSpPr>
        <p:spPr>
          <a:xfrm>
            <a:off x="254242" y="6268988"/>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pic>
        <p:nvPicPr>
          <p:cNvPr id="12" name="Picture 11">
            <a:extLst>
              <a:ext uri="{FF2B5EF4-FFF2-40B4-BE49-F238E27FC236}">
                <a16:creationId xmlns:a16="http://schemas.microsoft.com/office/drawing/2014/main" id="{6C09304A-D996-4570-BB1D-82DE81C97E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242" y="3560191"/>
            <a:ext cx="1735949" cy="1238597"/>
          </a:xfrm>
          <a:prstGeom prst="rect">
            <a:avLst/>
          </a:prstGeom>
        </p:spPr>
      </p:pic>
      <p:sp>
        <p:nvSpPr>
          <p:cNvPr id="13" name="Rectangle 12">
            <a:extLst>
              <a:ext uri="{FF2B5EF4-FFF2-40B4-BE49-F238E27FC236}">
                <a16:creationId xmlns:a16="http://schemas.microsoft.com/office/drawing/2014/main" id="{4F247288-24CF-4F9B-ABE6-D8294F59A76B}"/>
              </a:ext>
            </a:extLst>
          </p:cNvPr>
          <p:cNvSpPr/>
          <p:nvPr/>
        </p:nvSpPr>
        <p:spPr>
          <a:xfrm>
            <a:off x="179689" y="4745312"/>
            <a:ext cx="6096000" cy="923330"/>
          </a:xfrm>
          <a:prstGeom prst="rect">
            <a:avLst/>
          </a:prstGeom>
        </p:spPr>
        <p:txBody>
          <a:bodyPr>
            <a:spAutoFit/>
          </a:bodyPr>
          <a:lstStyle/>
          <a:p>
            <a:r>
              <a:rPr lang="en-GB" altLang="en-US" dirty="0">
                <a:solidFill>
                  <a:schemeClr val="bg1"/>
                </a:solidFill>
                <a:latin typeface="Gill Sans MT" panose="020B0502020104020203" pitchFamily="34" charset="0"/>
              </a:rPr>
              <a:t>James Banks</a:t>
            </a:r>
            <a:endParaRPr lang="en-GB" altLang="en-US" sz="1100" dirty="0">
              <a:solidFill>
                <a:schemeClr val="bg1"/>
              </a:solidFill>
              <a:latin typeface="Gill Sans MT" panose="020B0502020104020203" pitchFamily="34" charset="0"/>
            </a:endParaRPr>
          </a:p>
          <a:p>
            <a:r>
              <a:rPr lang="en-GB" altLang="en-US" b="1" dirty="0">
                <a:solidFill>
                  <a:schemeClr val="bg1"/>
                </a:solidFill>
                <a:latin typeface="Gill Sans MT" panose="020B0502020104020203" pitchFamily="34" charset="0"/>
              </a:rPr>
              <a:t>CIAT Membership Director</a:t>
            </a:r>
          </a:p>
          <a:p>
            <a:r>
              <a:rPr lang="en-GB" altLang="en-US" b="1">
                <a:solidFill>
                  <a:schemeClr val="bg1"/>
                </a:solidFill>
                <a:latin typeface="Gill Sans MT" panose="020B0502020104020203" pitchFamily="34" charset="0"/>
              </a:rPr>
              <a:t>Shadow ATR </a:t>
            </a:r>
            <a:r>
              <a:rPr lang="en-GB" altLang="en-US" b="1" dirty="0">
                <a:solidFill>
                  <a:schemeClr val="bg1"/>
                </a:solidFill>
                <a:latin typeface="Gill Sans MT" panose="020B0502020104020203" pitchFamily="34" charset="0"/>
              </a:rPr>
              <a:t>Registrar </a:t>
            </a:r>
            <a:endParaRPr lang="en-GB" alt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61876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53" y="257059"/>
            <a:ext cx="3476105" cy="1325563"/>
          </a:xfrm>
        </p:spPr>
        <p:txBody>
          <a:bodyPr>
            <a:normAutofit/>
          </a:bodyPr>
          <a:lstStyle/>
          <a:p>
            <a:r>
              <a:rPr lang="en-GB" sz="4000" b="1" dirty="0">
                <a:latin typeface="Gill Sans MT" panose="020B0502020104020203" pitchFamily="34" charset="0"/>
              </a:rPr>
              <a:t>Here to help</a:t>
            </a:r>
          </a:p>
        </p:txBody>
      </p:sp>
      <p:grpSp>
        <p:nvGrpSpPr>
          <p:cNvPr id="7" name="Group 6"/>
          <p:cNvGrpSpPr/>
          <p:nvPr/>
        </p:nvGrpSpPr>
        <p:grpSpPr>
          <a:xfrm>
            <a:off x="0" y="6109855"/>
            <a:ext cx="12192000" cy="748143"/>
            <a:chOff x="0" y="6109855"/>
            <a:chExt cx="12192000" cy="748143"/>
          </a:xfrm>
        </p:grpSpPr>
        <p:sp>
          <p:nvSpPr>
            <p:cNvPr id="8" name="Rectangle 7"/>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6" name="TextBox 6"/>
          <p:cNvSpPr txBox="1">
            <a:spLocks noChangeArrowheads="1"/>
          </p:cNvSpPr>
          <p:nvPr/>
        </p:nvSpPr>
        <p:spPr bwMode="auto">
          <a:xfrm>
            <a:off x="762984" y="1259809"/>
            <a:ext cx="5396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1800" dirty="0">
                <a:latin typeface="Gill Sans MT" panose="020B0502020104020203" pitchFamily="34" charset="0"/>
                <a:cs typeface="Arial" panose="020B0604020202020204" pitchFamily="34" charset="0"/>
              </a:rPr>
              <a:t>Architectural Technologists’ Register</a:t>
            </a:r>
          </a:p>
          <a:p>
            <a:pPr algn="ctr" eaLnBrk="1" hangingPunct="1">
              <a:spcBef>
                <a:spcPct val="0"/>
              </a:spcBef>
              <a:buFontTx/>
              <a:buNone/>
              <a:defRPr/>
            </a:pPr>
            <a:r>
              <a:rPr lang="en-GB" altLang="en-US" sz="1800" dirty="0">
                <a:latin typeface="Gill Sans MT" panose="020B0502020104020203" pitchFamily="34" charset="0"/>
                <a:cs typeface="Arial" panose="020B0604020202020204" pitchFamily="34" charset="0"/>
              </a:rPr>
              <a:t>83 Amiens Street, Dublin 1</a:t>
            </a:r>
          </a:p>
          <a:p>
            <a:pPr algn="ctr" eaLnBrk="1" hangingPunct="1">
              <a:spcBef>
                <a:spcPct val="0"/>
              </a:spcBef>
              <a:buFontTx/>
              <a:buNone/>
              <a:defRPr/>
            </a:pPr>
            <a:r>
              <a:rPr lang="en-GB" altLang="en-US" sz="1800" dirty="0">
                <a:latin typeface="Gill Sans MT" panose="020B0502020104020203" pitchFamily="34" charset="0"/>
                <a:cs typeface="Arial" panose="020B0604020202020204" pitchFamily="34" charset="0"/>
              </a:rPr>
              <a:t>Tel: 00353 1876 4666</a:t>
            </a:r>
          </a:p>
        </p:txBody>
      </p:sp>
      <p:sp>
        <p:nvSpPr>
          <p:cNvPr id="10" name="TextBox 6"/>
          <p:cNvSpPr txBox="1">
            <a:spLocks noChangeArrowheads="1"/>
          </p:cNvSpPr>
          <p:nvPr/>
        </p:nvSpPr>
        <p:spPr bwMode="auto">
          <a:xfrm>
            <a:off x="5830763" y="1564310"/>
            <a:ext cx="5677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GB" altLang="en-US" sz="1800">
                <a:solidFill>
                  <a:schemeClr val="accent5">
                    <a:lumMod val="75000"/>
                  </a:schemeClr>
                </a:solidFill>
                <a:latin typeface="Gill Sans MT" panose="020B0502020104020203" pitchFamily="34" charset="0"/>
                <a:cs typeface="Arial" panose="020B0604020202020204" pitchFamily="34" charset="0"/>
              </a:rPr>
              <a:t>www. architecturaltechnologistsregister.ie</a:t>
            </a:r>
          </a:p>
          <a:p>
            <a:pPr algn="ctr">
              <a:spcBef>
                <a:spcPct val="0"/>
              </a:spcBef>
              <a:buNone/>
              <a:defRPr/>
            </a:pPr>
            <a:r>
              <a:rPr lang="en-GB" altLang="en-US" sz="1800">
                <a:solidFill>
                  <a:schemeClr val="accent5">
                    <a:lumMod val="75000"/>
                  </a:schemeClr>
                </a:solidFill>
                <a:latin typeface="Gill Sans MT" panose="020B0502020104020203" pitchFamily="34" charset="0"/>
                <a:cs typeface="Arial" panose="020B0604020202020204" pitchFamily="34" charset="0"/>
              </a:rPr>
              <a:t>atr@ciat.global</a:t>
            </a:r>
            <a:endParaRPr lang="en-GB" altLang="en-US" sz="1800" dirty="0">
              <a:solidFill>
                <a:schemeClr val="accent5">
                  <a:lumMod val="75000"/>
                </a:schemeClr>
              </a:solidFill>
              <a:latin typeface="Gill Sans MT" panose="020B0502020104020203" pitchFamily="34" charset="0"/>
              <a:cs typeface="Arial" panose="020B0604020202020204" pitchFamily="34" charset="0"/>
            </a:endParaRPr>
          </a:p>
        </p:txBody>
      </p:sp>
      <p:sp>
        <p:nvSpPr>
          <p:cNvPr id="14" name="Content Placeholder 4"/>
          <p:cNvSpPr txBox="1">
            <a:spLocks/>
          </p:cNvSpPr>
          <p:nvPr/>
        </p:nvSpPr>
        <p:spPr bwMode="auto">
          <a:xfrm>
            <a:off x="4899256" y="5093366"/>
            <a:ext cx="2520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defRPr/>
            </a:pPr>
            <a:endParaRPr lang="en-GB" altLang="en-US" sz="2000" dirty="0">
              <a:latin typeface="Gill Sans MT" panose="020B0502020104020203" pitchFamily="34" charset="0"/>
              <a:ea typeface="Lucida Sans" panose="020B0602030504020204" pitchFamily="34" charset="0"/>
              <a:cs typeface="Lucida Sans" panose="020B0602030504020204" pitchFamily="34" charset="0"/>
            </a:endParaRPr>
          </a:p>
          <a:p>
            <a:pPr eaLnBrk="1" hangingPunct="1">
              <a:buFontTx/>
              <a:buNone/>
              <a:defRPr/>
            </a:pPr>
            <a:endParaRPr lang="en-GB" altLang="en-US" sz="2800" dirty="0">
              <a:solidFill>
                <a:srgbClr val="676767"/>
              </a:solidFill>
              <a:latin typeface="Lucida Sans" panose="020B0602030504020204" pitchFamily="34" charset="0"/>
              <a:ea typeface="Lucida Sans" panose="020B0602030504020204" pitchFamily="34" charset="0"/>
              <a:cs typeface="Lucida Sans" panose="020B0602030504020204" pitchFamily="34" charset="0"/>
            </a:endParaRPr>
          </a:p>
          <a:p>
            <a:pPr eaLnBrk="1" hangingPunct="1">
              <a:buFontTx/>
              <a:buNone/>
              <a:defRPr/>
            </a:pPr>
            <a:endParaRPr lang="en-GB" altLang="en-US" sz="2800" dirty="0">
              <a:solidFill>
                <a:srgbClr val="676767"/>
              </a:solidFill>
              <a:latin typeface="Lucida Sans" panose="020B0602030504020204" pitchFamily="34" charset="0"/>
              <a:ea typeface="Lucida Sans" panose="020B0602030504020204" pitchFamily="34" charset="0"/>
              <a:cs typeface="Lucida Sans" panose="020B0602030504020204" pitchFamily="34" charset="0"/>
            </a:endParaRPr>
          </a:p>
          <a:p>
            <a:pPr eaLnBrk="1" hangingPunct="1">
              <a:buFontTx/>
              <a:buNone/>
              <a:defRPr/>
            </a:pPr>
            <a:endParaRPr lang="en-GB" altLang="en-US" sz="2800" dirty="0">
              <a:solidFill>
                <a:srgbClr val="676767"/>
              </a:solidFill>
              <a:latin typeface="Lucida Sans" panose="020B0602030504020204" pitchFamily="34" charset="0"/>
              <a:ea typeface="Lucida Sans" panose="020B0602030504020204" pitchFamily="34" charset="0"/>
              <a:cs typeface="Lucida Sans" panose="020B0602030504020204" pitchFamily="34" charset="0"/>
            </a:endParaRPr>
          </a:p>
          <a:p>
            <a:pPr eaLnBrk="1" hangingPunct="1">
              <a:buFont typeface="Arial" panose="020B0604020202020204" pitchFamily="34" charset="0"/>
              <a:buNone/>
              <a:defRPr/>
            </a:pPr>
            <a:endParaRPr lang="en-GB" altLang="en-US" sz="2800" dirty="0">
              <a:solidFill>
                <a:srgbClr val="676767"/>
              </a:solidFill>
              <a:latin typeface="Lucida Sans" panose="020B0602030504020204" pitchFamily="34" charset="0"/>
              <a:ea typeface="Lucida Sans" panose="020B0602030504020204" pitchFamily="34" charset="0"/>
              <a:cs typeface="Lucida Sans" panose="020B0602030504020204" pitchFamily="34" charset="0"/>
            </a:endParaRPr>
          </a:p>
          <a:p>
            <a:pPr eaLnBrk="1" hangingPunct="1">
              <a:defRPr/>
            </a:pPr>
            <a:endParaRPr lang="en-GB" altLang="en-US" sz="2800" dirty="0">
              <a:solidFill>
                <a:srgbClr val="676767"/>
              </a:solidFill>
              <a:latin typeface="Lucida Sans" panose="020B0602030504020204" pitchFamily="34" charset="0"/>
              <a:ea typeface="Lucida Sans" panose="020B0602030504020204" pitchFamily="34" charset="0"/>
              <a:cs typeface="Lucida Sans" panose="020B0602030504020204" pitchFamily="34" charset="0"/>
            </a:endParaRPr>
          </a:p>
        </p:txBody>
      </p:sp>
      <p:pic>
        <p:nvPicPr>
          <p:cNvPr id="15" name="Picture 14">
            <a:extLst>
              <a:ext uri="{FF2B5EF4-FFF2-40B4-BE49-F238E27FC236}">
                <a16:creationId xmlns:a16="http://schemas.microsoft.com/office/drawing/2014/main" id="{6BECD51E-F59F-4699-9CEC-665FB82D71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740" y="6196305"/>
            <a:ext cx="1767519" cy="611496"/>
          </a:xfrm>
          <a:prstGeom prst="rect">
            <a:avLst/>
          </a:prstGeom>
        </p:spPr>
      </p:pic>
      <p:pic>
        <p:nvPicPr>
          <p:cNvPr id="3" name="Picture 2">
            <a:extLst>
              <a:ext uri="{FF2B5EF4-FFF2-40B4-BE49-F238E27FC236}">
                <a16:creationId xmlns:a16="http://schemas.microsoft.com/office/drawing/2014/main" id="{E881B75D-78CA-4ED0-A4EF-667B074333BB}"/>
              </a:ext>
            </a:extLst>
          </p:cNvPr>
          <p:cNvPicPr>
            <a:picLocks noChangeAspect="1"/>
          </p:cNvPicPr>
          <p:nvPr/>
        </p:nvPicPr>
        <p:blipFill>
          <a:blip r:embed="rId5" cstate="print"/>
          <a:stretch>
            <a:fillRect/>
          </a:stretch>
        </p:blipFill>
        <p:spPr>
          <a:xfrm>
            <a:off x="4063858" y="2670216"/>
            <a:ext cx="3756803" cy="2113202"/>
          </a:xfrm>
          <a:prstGeom prst="rect">
            <a:avLst/>
          </a:prstGeom>
        </p:spPr>
      </p:pic>
      <p:pic>
        <p:nvPicPr>
          <p:cNvPr id="4" name="Picture 3">
            <a:extLst>
              <a:ext uri="{FF2B5EF4-FFF2-40B4-BE49-F238E27FC236}">
                <a16:creationId xmlns:a16="http://schemas.microsoft.com/office/drawing/2014/main" id="{F487C518-DDAB-4479-93E6-D866E3911036}"/>
              </a:ext>
            </a:extLst>
          </p:cNvPr>
          <p:cNvPicPr>
            <a:picLocks noChangeAspect="1"/>
          </p:cNvPicPr>
          <p:nvPr/>
        </p:nvPicPr>
        <p:blipFill>
          <a:blip r:embed="rId6" cstate="print"/>
          <a:stretch>
            <a:fillRect/>
          </a:stretch>
        </p:blipFill>
        <p:spPr>
          <a:xfrm>
            <a:off x="442653" y="3504168"/>
            <a:ext cx="3515854" cy="1977668"/>
          </a:xfrm>
          <a:prstGeom prst="rect">
            <a:avLst/>
          </a:prstGeom>
        </p:spPr>
      </p:pic>
      <p:pic>
        <p:nvPicPr>
          <p:cNvPr id="5" name="Picture 4">
            <a:extLst>
              <a:ext uri="{FF2B5EF4-FFF2-40B4-BE49-F238E27FC236}">
                <a16:creationId xmlns:a16="http://schemas.microsoft.com/office/drawing/2014/main" id="{63F38DE9-7321-4DE0-AF52-582AA6F8578B}"/>
              </a:ext>
            </a:extLst>
          </p:cNvPr>
          <p:cNvPicPr>
            <a:picLocks noChangeAspect="1"/>
          </p:cNvPicPr>
          <p:nvPr/>
        </p:nvPicPr>
        <p:blipFill>
          <a:blip r:embed="rId7" cstate="print"/>
          <a:stretch>
            <a:fillRect/>
          </a:stretch>
        </p:blipFill>
        <p:spPr>
          <a:xfrm>
            <a:off x="8128143" y="3504168"/>
            <a:ext cx="3756803" cy="2113202"/>
          </a:xfrm>
          <a:prstGeom prst="rect">
            <a:avLst/>
          </a:prstGeom>
        </p:spPr>
      </p:pic>
      <p:sp>
        <p:nvSpPr>
          <p:cNvPr id="12" name="TextBox 11">
            <a:extLst>
              <a:ext uri="{FF2B5EF4-FFF2-40B4-BE49-F238E27FC236}">
                <a16:creationId xmlns:a16="http://schemas.microsoft.com/office/drawing/2014/main" id="{D853775A-B864-E9E4-1CBD-606D1721F8FC}"/>
              </a:ext>
            </a:extLst>
          </p:cNvPr>
          <p:cNvSpPr txBox="1"/>
          <p:nvPr/>
        </p:nvSpPr>
        <p:spPr>
          <a:xfrm>
            <a:off x="221707" y="6263847"/>
            <a:ext cx="6096000" cy="584775"/>
          </a:xfrm>
          <a:prstGeom prst="rect">
            <a:avLst/>
          </a:prstGeom>
          <a:noFill/>
        </p:spPr>
        <p:txBody>
          <a:bodyPr wrap="squar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366996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5" name="Rectangle 4"/>
          <p:cNvSpPr/>
          <p:nvPr/>
        </p:nvSpPr>
        <p:spPr>
          <a:xfrm>
            <a:off x="0" y="6041695"/>
            <a:ext cx="12192000" cy="816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8947" y="6041695"/>
            <a:ext cx="1665388" cy="816305"/>
          </a:xfrm>
          <a:prstGeom prst="rect">
            <a:avLst/>
          </a:prstGeom>
        </p:spPr>
      </p:pic>
      <p:sp>
        <p:nvSpPr>
          <p:cNvPr id="9" name="Title 1"/>
          <p:cNvSpPr txBox="1">
            <a:spLocks/>
          </p:cNvSpPr>
          <p:nvPr/>
        </p:nvSpPr>
        <p:spPr>
          <a:xfrm>
            <a:off x="471053" y="407324"/>
            <a:ext cx="9729959" cy="73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Gill Sans MT" panose="020B0502020104020203" pitchFamily="34" charset="0"/>
              </a:rPr>
              <a:t>Shadow Register Update - 2023 </a:t>
            </a:r>
            <a:endParaRPr lang="en-GB" sz="4000" b="1" dirty="0"/>
          </a:p>
        </p:txBody>
      </p:sp>
      <p:grpSp>
        <p:nvGrpSpPr>
          <p:cNvPr id="8" name="Group 7"/>
          <p:cNvGrpSpPr/>
          <p:nvPr/>
        </p:nvGrpSpPr>
        <p:grpSpPr>
          <a:xfrm>
            <a:off x="0" y="6143106"/>
            <a:ext cx="12192000" cy="748143"/>
            <a:chOff x="0" y="6109855"/>
            <a:chExt cx="12192000" cy="748143"/>
          </a:xfrm>
        </p:grpSpPr>
        <p:sp>
          <p:nvSpPr>
            <p:cNvPr id="10" name="Rectangle 9"/>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13" name="Subtitle 2">
            <a:extLst>
              <a:ext uri="{FF2B5EF4-FFF2-40B4-BE49-F238E27FC236}">
                <a16:creationId xmlns:a16="http://schemas.microsoft.com/office/drawing/2014/main" id="{EC70841C-7105-4AE0-97BD-5BAFBA75E657}"/>
              </a:ext>
            </a:extLst>
          </p:cNvPr>
          <p:cNvSpPr txBox="1">
            <a:spLocks/>
          </p:cNvSpPr>
          <p:nvPr/>
        </p:nvSpPr>
        <p:spPr>
          <a:xfrm>
            <a:off x="612179" y="1137348"/>
            <a:ext cx="10689462" cy="4812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a:latin typeface="Gill Sans MT" panose="020B0502020104020203" pitchFamily="34" charset="0"/>
                <a:ea typeface="Calibri" panose="020F0502020204030204" pitchFamily="34" charset="0"/>
              </a:rPr>
              <a:t>M</a:t>
            </a:r>
            <a:r>
              <a:rPr lang="en-GB" sz="2200" dirty="0">
                <a:effectLst/>
                <a:latin typeface="Gill Sans MT" panose="020B0502020104020203" pitchFamily="34" charset="0"/>
                <a:ea typeface="Calibri" panose="020F0502020204030204" pitchFamily="34" charset="0"/>
              </a:rPr>
              <a:t>eeting held with </a:t>
            </a:r>
            <a:r>
              <a:rPr lang="en-GB" sz="2200" dirty="0">
                <a:latin typeface="Gill Sans MT" panose="020B0502020104020203" pitchFamily="34" charset="0"/>
                <a:ea typeface="Calibri" panose="020F0502020204030204" pitchFamily="34" charset="0"/>
              </a:rPr>
              <a:t>Minister Burke and</a:t>
            </a:r>
            <a:r>
              <a:rPr lang="en-GB" sz="2200" dirty="0">
                <a:effectLst/>
                <a:latin typeface="Gill Sans MT" panose="020B0502020104020203" pitchFamily="34" charset="0"/>
                <a:ea typeface="Calibri" panose="020F0502020204030204" pitchFamily="34" charset="0"/>
              </a:rPr>
              <a:t> DHLGH on </a:t>
            </a:r>
            <a:r>
              <a:rPr lang="en-GB" sz="2200" dirty="0">
                <a:latin typeface="Gill Sans MT" panose="020B0502020104020203" pitchFamily="34" charset="0"/>
                <a:ea typeface="Calibri" panose="020F0502020204030204" pitchFamily="34" charset="0"/>
              </a:rPr>
              <a:t>7 December 2022</a:t>
            </a:r>
            <a:r>
              <a:rPr lang="en-GB" sz="2200" dirty="0">
                <a:effectLst/>
                <a:latin typeface="Gill Sans MT" panose="020B0502020104020203" pitchFamily="34" charset="0"/>
                <a:ea typeface="Calibri" panose="020F0502020204030204" pitchFamily="34" charset="0"/>
              </a:rPr>
              <a:t>, where they agreed</a:t>
            </a:r>
            <a:r>
              <a:rPr lang="en-GB" sz="2200" dirty="0">
                <a:latin typeface="Gill Sans MT" panose="020B0502020104020203" pitchFamily="34" charset="0"/>
                <a:ea typeface="Calibri" panose="020F0502020204030204" pitchFamily="34" charset="0"/>
              </a:rPr>
              <a:t> to amend primary legislation next time the Building Control Act was reviewed and</a:t>
            </a:r>
            <a:r>
              <a:rPr lang="en-GB" sz="2200" dirty="0">
                <a:effectLst/>
                <a:latin typeface="Gill Sans MT" panose="020B0502020104020203" pitchFamily="34" charset="0"/>
                <a:ea typeface="Calibri" panose="020F0502020204030204" pitchFamily="34" charset="0"/>
              </a:rPr>
              <a:t> implement the ATR as a Statutory Register and enable  Full Registrants to act as Assigned and/or Design Certifiers.  Reaffirmed by Minister O’Donnell on 19 April.</a:t>
            </a:r>
          </a:p>
          <a:p>
            <a:pPr algn="just"/>
            <a:r>
              <a:rPr lang="en-GB" sz="2200" dirty="0">
                <a:latin typeface="Gill Sans MT" panose="020B0502020104020203" pitchFamily="34" charset="0"/>
              </a:rPr>
              <a:t>DHLGH must be satisfied with administrative capacity of the ATR, before due process can begin to amend primary legislation and implement a Statutory Register for Architectural Technologists.</a:t>
            </a:r>
          </a:p>
          <a:p>
            <a:pPr algn="just"/>
            <a:r>
              <a:rPr lang="en-GB" sz="2200" dirty="0">
                <a:effectLst/>
                <a:latin typeface="Gill Sans MT" panose="020B0502020104020203" pitchFamily="34" charset="0"/>
                <a:ea typeface="Calibri" panose="020F0502020204030204" pitchFamily="34" charset="0"/>
              </a:rPr>
              <a:t>ATR moved from a </a:t>
            </a:r>
            <a:r>
              <a:rPr lang="en-GB" sz="2200" dirty="0">
                <a:latin typeface="Gill Sans MT" panose="020B0502020104020203" pitchFamily="34" charset="0"/>
                <a:ea typeface="Calibri" panose="020F0502020204030204" pitchFamily="34" charset="0"/>
              </a:rPr>
              <a:t>v</a:t>
            </a:r>
            <a:r>
              <a:rPr lang="en-GB" sz="2200" dirty="0">
                <a:effectLst/>
                <a:latin typeface="Gill Sans MT" panose="020B0502020104020203" pitchFamily="34" charset="0"/>
                <a:ea typeface="Calibri" panose="020F0502020204030204" pitchFamily="34" charset="0"/>
              </a:rPr>
              <a:t>o</a:t>
            </a:r>
            <a:r>
              <a:rPr lang="en-GB" sz="2200" dirty="0">
                <a:latin typeface="Gill Sans MT" panose="020B0502020104020203" pitchFamily="34" charset="0"/>
                <a:ea typeface="Calibri" panose="020F0502020204030204" pitchFamily="34" charset="0"/>
              </a:rPr>
              <a:t>luntary Register to a shadow Register on 1 May 2023.</a:t>
            </a:r>
            <a:endParaRPr lang="en-GB" sz="2200" dirty="0">
              <a:effectLst/>
              <a:latin typeface="Gill Sans MT" panose="020B0502020104020203" pitchFamily="34" charset="0"/>
              <a:ea typeface="Calibri" panose="020F0502020204030204" pitchFamily="34" charset="0"/>
            </a:endParaRPr>
          </a:p>
          <a:p>
            <a:pPr algn="just"/>
            <a:r>
              <a:rPr lang="en-GB" sz="2200" dirty="0">
                <a:effectLst/>
                <a:latin typeface="Gill Sans MT" panose="020B0502020104020203" pitchFamily="34" charset="0"/>
                <a:ea typeface="Calibri" panose="020F0502020204030204" pitchFamily="34" charset="0"/>
              </a:rPr>
              <a:t>Formalising the four Boards listed in the Building Control Act 2007:</a:t>
            </a:r>
          </a:p>
          <a:p>
            <a:pPr marL="342900" lvl="0" indent="-342900">
              <a:buFont typeface="+mj-lt"/>
              <a:buAutoNum type="arabicPeriod"/>
            </a:pPr>
            <a:r>
              <a:rPr lang="en-GB" sz="2000" dirty="0">
                <a:effectLst/>
                <a:latin typeface="Calibri" panose="020F0502020204030204" pitchFamily="34" charset="0"/>
                <a:ea typeface="Times New Roman" panose="02020603050405020304" pitchFamily="18" charset="0"/>
              </a:rPr>
              <a:t>Assessment Board </a:t>
            </a:r>
            <a:endParaRPr lang="en-GB" sz="20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2000" dirty="0">
                <a:effectLst/>
                <a:latin typeface="Calibri" panose="020F0502020204030204" pitchFamily="34" charset="0"/>
                <a:ea typeface="Times New Roman" panose="02020603050405020304" pitchFamily="18" charset="0"/>
              </a:rPr>
              <a:t>Admissions Board </a:t>
            </a:r>
            <a:endParaRPr lang="en-GB" sz="20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2000" dirty="0">
                <a:effectLst/>
                <a:latin typeface="Calibri" panose="020F0502020204030204" pitchFamily="34" charset="0"/>
                <a:ea typeface="Times New Roman" panose="02020603050405020304" pitchFamily="18" charset="0"/>
              </a:rPr>
              <a:t>Professional Conduct Committee </a:t>
            </a:r>
            <a:endParaRPr lang="en-GB" sz="20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2000" dirty="0">
                <a:effectLst/>
                <a:latin typeface="Calibri" panose="020F0502020204030204" pitchFamily="34" charset="0"/>
                <a:ea typeface="Times New Roman" panose="02020603050405020304" pitchFamily="18" charset="0"/>
              </a:rPr>
              <a:t>Appeals Board </a:t>
            </a:r>
            <a:endParaRPr lang="en-GB" sz="2000" dirty="0">
              <a:effectLst/>
              <a:latin typeface="Calibri" panose="020F0502020204030204" pitchFamily="34" charset="0"/>
              <a:ea typeface="Calibri" panose="020F0502020204030204" pitchFamily="34" charset="0"/>
            </a:endParaRPr>
          </a:p>
          <a:p>
            <a:pPr algn="just"/>
            <a:endParaRPr lang="en-GB" sz="2400" dirty="0">
              <a:effectLst/>
              <a:latin typeface="Gill Sans MT" panose="020B0502020104020203"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B6E0AFEF-82E5-406D-AC1A-329BC213F756}"/>
              </a:ext>
            </a:extLst>
          </p:cNvPr>
          <p:cNvSpPr/>
          <p:nvPr/>
        </p:nvSpPr>
        <p:spPr>
          <a:xfrm>
            <a:off x="254242" y="6268988"/>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292396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5" name="Rectangle 4"/>
          <p:cNvSpPr/>
          <p:nvPr/>
        </p:nvSpPr>
        <p:spPr>
          <a:xfrm>
            <a:off x="0" y="6041695"/>
            <a:ext cx="12192000" cy="816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8947" y="6041695"/>
            <a:ext cx="1665388" cy="816305"/>
          </a:xfrm>
          <a:prstGeom prst="rect">
            <a:avLst/>
          </a:prstGeom>
        </p:spPr>
      </p:pic>
      <p:sp>
        <p:nvSpPr>
          <p:cNvPr id="9" name="Title 1"/>
          <p:cNvSpPr txBox="1">
            <a:spLocks/>
          </p:cNvSpPr>
          <p:nvPr/>
        </p:nvSpPr>
        <p:spPr>
          <a:xfrm>
            <a:off x="471053" y="407324"/>
            <a:ext cx="9729959" cy="73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Gill Sans MT" panose="020B0502020104020203" pitchFamily="34" charset="0"/>
              </a:rPr>
              <a:t>ATR Shadow Register Milestones </a:t>
            </a:r>
            <a:endParaRPr lang="en-GB" sz="4000" b="1" dirty="0"/>
          </a:p>
        </p:txBody>
      </p:sp>
      <p:grpSp>
        <p:nvGrpSpPr>
          <p:cNvPr id="8" name="Group 7"/>
          <p:cNvGrpSpPr/>
          <p:nvPr/>
        </p:nvGrpSpPr>
        <p:grpSpPr>
          <a:xfrm>
            <a:off x="0" y="6143106"/>
            <a:ext cx="12192000" cy="748143"/>
            <a:chOff x="0" y="6109855"/>
            <a:chExt cx="12192000" cy="748143"/>
          </a:xfrm>
        </p:grpSpPr>
        <p:sp>
          <p:nvSpPr>
            <p:cNvPr id="10" name="Rectangle 9"/>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13" name="Subtitle 2">
            <a:extLst>
              <a:ext uri="{FF2B5EF4-FFF2-40B4-BE49-F238E27FC236}">
                <a16:creationId xmlns:a16="http://schemas.microsoft.com/office/drawing/2014/main" id="{EC70841C-7105-4AE0-97BD-5BAFBA75E657}"/>
              </a:ext>
            </a:extLst>
          </p:cNvPr>
          <p:cNvSpPr txBox="1">
            <a:spLocks/>
          </p:cNvSpPr>
          <p:nvPr/>
        </p:nvSpPr>
        <p:spPr>
          <a:xfrm>
            <a:off x="612179" y="1137348"/>
            <a:ext cx="10689462" cy="4812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a:pPr>
            <a:r>
              <a:rPr lang="en-GB" sz="2400" dirty="0">
                <a:effectLst/>
                <a:latin typeface="Gill Sans MT" panose="020B0502020104020203" pitchFamily="34" charset="0"/>
                <a:ea typeface="Times New Roman" panose="02020603050405020304" pitchFamily="18" charset="0"/>
              </a:rPr>
              <a:t>A ball park </a:t>
            </a:r>
            <a:r>
              <a:rPr lang="en-GB" sz="2400" dirty="0">
                <a:latin typeface="Gill Sans MT" panose="020B0502020104020203" pitchFamily="34" charset="0"/>
                <a:ea typeface="Times New Roman" panose="02020603050405020304" pitchFamily="18" charset="0"/>
              </a:rPr>
              <a:t>figure and/or % of Chartered ATs</a:t>
            </a:r>
            <a:r>
              <a:rPr lang="en-GB" sz="2400" dirty="0">
                <a:effectLst/>
                <a:latin typeface="Gill Sans MT" panose="020B0502020104020203" pitchFamily="34" charset="0"/>
                <a:ea typeface="Times New Roman" panose="02020603050405020304" pitchFamily="18" charset="0"/>
              </a:rPr>
              <a:t> as Full Registrants by May 2024.</a:t>
            </a:r>
            <a:endParaRPr lang="en-GB" sz="2400" dirty="0">
              <a:effectLst/>
              <a:latin typeface="Gill Sans MT" panose="020B0502020104020203" pitchFamily="34" charset="0"/>
              <a:ea typeface="Calibri" panose="020F0502020204030204" pitchFamily="34" charset="0"/>
            </a:endParaRPr>
          </a:p>
          <a:p>
            <a:pPr marL="342900" lvl="0" indent="-342900">
              <a:buFont typeface="+mj-lt"/>
              <a:buAutoNum type="arabicPeriod"/>
            </a:pPr>
            <a:r>
              <a:rPr lang="en-GB" sz="2400" dirty="0">
                <a:latin typeface="Gill Sans MT" panose="020B0502020104020203" pitchFamily="34" charset="0"/>
                <a:ea typeface="Calibri" panose="020F0502020204030204" pitchFamily="34" charset="0"/>
              </a:rPr>
              <a:t>ATR must be a viable entity to gain support in the legislative process from the DHLGH.</a:t>
            </a:r>
          </a:p>
          <a:p>
            <a:pPr marL="342900" lvl="0" indent="-342900">
              <a:buFont typeface="+mj-lt"/>
              <a:buAutoNum type="arabicPeriod"/>
            </a:pPr>
            <a:r>
              <a:rPr lang="en-GB" sz="2400" dirty="0">
                <a:latin typeface="Gill Sans MT" panose="020B0502020104020203" pitchFamily="34" charset="0"/>
                <a:ea typeface="Calibri" panose="020F0502020204030204" pitchFamily="34" charset="0"/>
              </a:rPr>
              <a:t>Staffed office in the Republic of Ireland. </a:t>
            </a:r>
            <a:endParaRPr lang="en-GB" sz="2400" dirty="0">
              <a:effectLst/>
              <a:latin typeface="Gill Sans MT" panose="020B0502020104020203" pitchFamily="34" charset="0"/>
              <a:ea typeface="Calibri" panose="020F0502020204030204" pitchFamily="34" charset="0"/>
            </a:endParaRPr>
          </a:p>
          <a:p>
            <a:pPr marL="342900" lvl="0" indent="-342900">
              <a:buFont typeface="+mj-lt"/>
              <a:buAutoNum type="arabicPeriod"/>
            </a:pPr>
            <a:r>
              <a:rPr lang="en-GB" sz="2400" dirty="0">
                <a:effectLst/>
                <a:latin typeface="Gill Sans MT" panose="020B0502020104020203" pitchFamily="34" charset="0"/>
                <a:ea typeface="Times New Roman" panose="02020603050405020304" pitchFamily="18" charset="0"/>
              </a:rPr>
              <a:t>Two cycles of Full Registrant subscription payments are required before the DHLGH would support the process towards statutory recognition. DHLGH have been advised that proposed first subscription payment is in May 2023 with renewal in May 2024. </a:t>
            </a:r>
          </a:p>
          <a:p>
            <a:pPr marL="342900" lvl="0" indent="-342900">
              <a:buFont typeface="+mj-lt"/>
              <a:buAutoNum type="arabicPeriod"/>
            </a:pPr>
            <a:r>
              <a:rPr lang="en-GB" sz="2400" dirty="0">
                <a:latin typeface="Gill Sans MT" panose="020B0502020104020203" pitchFamily="34" charset="0"/>
                <a:ea typeface="Calibri" panose="020F0502020204030204" pitchFamily="34" charset="0"/>
              </a:rPr>
              <a:t>U</a:t>
            </a:r>
            <a:r>
              <a:rPr lang="en-GB" sz="2400" dirty="0">
                <a:effectLst/>
                <a:latin typeface="Gill Sans MT" panose="020B0502020104020203" pitchFamily="34" charset="0"/>
                <a:ea typeface="Calibri" panose="020F0502020204030204" pitchFamily="34" charset="0"/>
              </a:rPr>
              <a:t>pdate meetings with DHLGH, as necessary to be held post launch of the shadow Register leading up to sum</a:t>
            </a:r>
            <a:r>
              <a:rPr lang="en-GB" sz="2400" dirty="0">
                <a:latin typeface="Gill Sans MT" panose="020B0502020104020203" pitchFamily="34" charset="0"/>
                <a:ea typeface="Calibri" panose="020F0502020204030204" pitchFamily="34" charset="0"/>
              </a:rPr>
              <a:t>mer</a:t>
            </a:r>
            <a:r>
              <a:rPr lang="en-GB" sz="2400" dirty="0">
                <a:effectLst/>
                <a:latin typeface="Gill Sans MT" panose="020B0502020104020203" pitchFamily="34" charset="0"/>
                <a:ea typeface="Calibri" panose="020F0502020204030204" pitchFamily="34" charset="0"/>
              </a:rPr>
              <a:t> 2024.</a:t>
            </a:r>
          </a:p>
          <a:p>
            <a:pPr marL="0" indent="0" algn="just">
              <a:buNone/>
            </a:pPr>
            <a:endParaRPr lang="en-GB" sz="2400" dirty="0">
              <a:effectLst/>
              <a:latin typeface="Gill Sans MT" panose="020B0502020104020203"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B6E0AFEF-82E5-406D-AC1A-329BC213F756}"/>
              </a:ext>
            </a:extLst>
          </p:cNvPr>
          <p:cNvSpPr/>
          <p:nvPr/>
        </p:nvSpPr>
        <p:spPr>
          <a:xfrm>
            <a:off x="254242" y="6268988"/>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233459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09855"/>
            <a:ext cx="12192000" cy="748143"/>
            <a:chOff x="0" y="6109855"/>
            <a:chExt cx="12192000" cy="748143"/>
          </a:xfrm>
        </p:grpSpPr>
        <p:sp>
          <p:nvSpPr>
            <p:cNvPr id="8" name="Rectangle 7"/>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10" name="Title 1">
            <a:extLst>
              <a:ext uri="{FF2B5EF4-FFF2-40B4-BE49-F238E27FC236}">
                <a16:creationId xmlns:a16="http://schemas.microsoft.com/office/drawing/2014/main" id="{33702609-E7C9-4E83-A01B-0F960ABFF5EB}"/>
              </a:ext>
            </a:extLst>
          </p:cNvPr>
          <p:cNvSpPr txBox="1">
            <a:spLocks/>
          </p:cNvSpPr>
          <p:nvPr/>
        </p:nvSpPr>
        <p:spPr>
          <a:xfrm>
            <a:off x="471053" y="407324"/>
            <a:ext cx="9729959" cy="73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Gill Sans MT" panose="020B0502020104020203" pitchFamily="34" charset="0"/>
              </a:rPr>
              <a:t>ATR and CIAT Ireland Centre</a:t>
            </a:r>
            <a:endParaRPr lang="en-GB" sz="4000" b="1" dirty="0"/>
          </a:p>
        </p:txBody>
      </p:sp>
      <p:sp>
        <p:nvSpPr>
          <p:cNvPr id="2" name="TextBox 1">
            <a:extLst>
              <a:ext uri="{FF2B5EF4-FFF2-40B4-BE49-F238E27FC236}">
                <a16:creationId xmlns:a16="http://schemas.microsoft.com/office/drawing/2014/main" id="{9F280920-FB9E-4F3C-8266-012ADFFD32BC}"/>
              </a:ext>
            </a:extLst>
          </p:cNvPr>
          <p:cNvSpPr txBox="1"/>
          <p:nvPr/>
        </p:nvSpPr>
        <p:spPr>
          <a:xfrm>
            <a:off x="654341" y="1576888"/>
            <a:ext cx="10704353" cy="393954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dirty="0">
                <a:latin typeface="Gill Sans MT" panose="020B0502020104020203" pitchFamily="34" charset="0"/>
              </a:rPr>
              <a:t>CIAT will continue to support the ATR and are working towards the milestones and deliverables outlined by the DHLGH. </a:t>
            </a:r>
          </a:p>
          <a:p>
            <a:pPr marL="285750" indent="-285750">
              <a:spcBef>
                <a:spcPts val="1200"/>
              </a:spcBef>
              <a:buFont typeface="Arial" panose="020B0604020202020204" pitchFamily="34" charset="0"/>
              <a:buChar char="•"/>
            </a:pPr>
            <a:r>
              <a:rPr lang="en-GB" sz="2400" dirty="0">
                <a:latin typeface="Gill Sans MT" panose="020B0502020104020203" pitchFamily="34" charset="0"/>
              </a:rPr>
              <a:t>Centre has identified industry professionals to sit on the respective ATR Boards, but a wider pool to approach and consider would be beneficial.</a:t>
            </a:r>
          </a:p>
          <a:p>
            <a:pPr marL="285750" indent="-285750">
              <a:spcBef>
                <a:spcPts val="1200"/>
              </a:spcBef>
              <a:buFont typeface="Arial" panose="020B0604020202020204" pitchFamily="34" charset="0"/>
              <a:buChar char="•"/>
            </a:pPr>
            <a:r>
              <a:rPr lang="en-GB" sz="2400" dirty="0">
                <a:latin typeface="Gill Sans MT" panose="020B0502020104020203" pitchFamily="34" charset="0"/>
              </a:rPr>
              <a:t>ATR Registrations Assistant (being recruited) and Region 15 and Centre 02 are your local points of contact and are here to support.</a:t>
            </a:r>
          </a:p>
          <a:p>
            <a:pPr marL="285750" indent="-285750">
              <a:spcBef>
                <a:spcPts val="1200"/>
              </a:spcBef>
              <a:buFont typeface="Arial" panose="020B0604020202020204" pitchFamily="34" charset="0"/>
              <a:buChar char="•"/>
            </a:pPr>
            <a:r>
              <a:rPr lang="en-GB" sz="2400" dirty="0">
                <a:latin typeface="Gill Sans MT" panose="020B0502020104020203" pitchFamily="34" charset="0"/>
              </a:rPr>
              <a:t>ATR office will be 83 Amiens Street, Dublin.</a:t>
            </a:r>
          </a:p>
          <a:p>
            <a:pPr marL="285750" indent="-285750">
              <a:spcBef>
                <a:spcPts val="1200"/>
              </a:spcBef>
              <a:buFont typeface="Arial" panose="020B0604020202020204" pitchFamily="34" charset="0"/>
              <a:buChar char="•"/>
            </a:pPr>
            <a:r>
              <a:rPr lang="en-GB" sz="2400" dirty="0">
                <a:latin typeface="Gill Sans MT" panose="020B0502020104020203" pitchFamily="34" charset="0"/>
              </a:rPr>
              <a:t>Start up cost will be paid back to CIAT when Register is Statutory. </a:t>
            </a:r>
          </a:p>
          <a:p>
            <a:endParaRPr lang="en-GB" dirty="0"/>
          </a:p>
        </p:txBody>
      </p:sp>
      <p:sp>
        <p:nvSpPr>
          <p:cNvPr id="11" name="Rectangle 10">
            <a:extLst>
              <a:ext uri="{FF2B5EF4-FFF2-40B4-BE49-F238E27FC236}">
                <a16:creationId xmlns:a16="http://schemas.microsoft.com/office/drawing/2014/main" id="{AB49CAB6-6753-46F3-AE97-66A072E14674}"/>
              </a:ext>
            </a:extLst>
          </p:cNvPr>
          <p:cNvSpPr/>
          <p:nvPr/>
        </p:nvSpPr>
        <p:spPr>
          <a:xfrm>
            <a:off x="254242" y="6250314"/>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256783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33850"/>
            <a:ext cx="7507779" cy="1325563"/>
          </a:xfrm>
        </p:spPr>
        <p:txBody>
          <a:bodyPr>
            <a:normAutofit/>
          </a:bodyPr>
          <a:lstStyle/>
          <a:p>
            <a:r>
              <a:rPr lang="en-GB" sz="4000" b="1" dirty="0">
                <a:latin typeface="Gill Sans MT" panose="020B0502020104020203" pitchFamily="34" charset="0"/>
              </a:rPr>
              <a:t>Application process for Chartered ATs</a:t>
            </a:r>
          </a:p>
        </p:txBody>
      </p:sp>
      <p:grpSp>
        <p:nvGrpSpPr>
          <p:cNvPr id="8" name="Group 7"/>
          <p:cNvGrpSpPr/>
          <p:nvPr/>
        </p:nvGrpSpPr>
        <p:grpSpPr>
          <a:xfrm>
            <a:off x="0" y="6109855"/>
            <a:ext cx="12192000" cy="748143"/>
            <a:chOff x="0" y="6109855"/>
            <a:chExt cx="12192000" cy="748143"/>
          </a:xfrm>
        </p:grpSpPr>
        <p:sp>
          <p:nvSpPr>
            <p:cNvPr id="9" name="Rectangle 8"/>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15" name="Content Placeholder 2"/>
          <p:cNvSpPr>
            <a:spLocks noGrp="1"/>
          </p:cNvSpPr>
          <p:nvPr>
            <p:ph idx="1"/>
          </p:nvPr>
        </p:nvSpPr>
        <p:spPr>
          <a:xfrm>
            <a:off x="382387" y="1623796"/>
            <a:ext cx="7597832" cy="3240087"/>
          </a:xfrm>
        </p:spPr>
        <p:txBody>
          <a:bodyPr>
            <a:normAutofit fontScale="25000" lnSpcReduction="20000"/>
          </a:bodyPr>
          <a:lstStyle/>
          <a:p>
            <a:pPr marL="457200" lvl="1" indent="0">
              <a:buFont typeface="Arial" panose="020B0604020202020204" pitchFamily="34" charset="0"/>
              <a:buNone/>
            </a:pPr>
            <a:endParaRPr lang="en-GB" altLang="en-US" sz="8000" dirty="0">
              <a:latin typeface="Gill Sans MT" panose="020B0502020104020203" pitchFamily="34" charset="0"/>
            </a:endParaRPr>
          </a:p>
          <a:p>
            <a:pPr marL="342900" lvl="0" indent="-342900">
              <a:buFont typeface="+mj-lt"/>
              <a:buAutoNum type="arabicPeriod"/>
            </a:pPr>
            <a:r>
              <a:rPr lang="en-GB" sz="8000" dirty="0">
                <a:solidFill>
                  <a:srgbClr val="000000"/>
                </a:solidFill>
                <a:effectLst/>
                <a:latin typeface="Gill Sans MT" panose="020B0502020104020203" pitchFamily="34" charset="0"/>
                <a:ea typeface="Times New Roman" panose="02020603050405020304" pitchFamily="18" charset="0"/>
              </a:rPr>
              <a:t>A self-declaration confirming their experience and capability to act as an Assigned and/or Design Certifier supported by a </a:t>
            </a:r>
            <a:r>
              <a:rPr lang="en-GB" sz="8000" dirty="0">
                <a:solidFill>
                  <a:srgbClr val="000000"/>
                </a:solidFill>
                <a:latin typeface="Gill Sans MT" panose="020B0502020104020203" pitchFamily="34" charset="0"/>
                <a:ea typeface="Times New Roman" panose="02020603050405020304" pitchFamily="18" charset="0"/>
              </a:rPr>
              <a:t>counter signatory</a:t>
            </a:r>
            <a:r>
              <a:rPr lang="en-GB" sz="8000" dirty="0">
                <a:solidFill>
                  <a:srgbClr val="000000"/>
                </a:solidFill>
                <a:effectLst/>
                <a:latin typeface="Gill Sans MT" panose="020B0502020104020203" pitchFamily="34" charset="0"/>
                <a:ea typeface="Times New Roman" panose="02020603050405020304" pitchFamily="18" charset="0"/>
              </a:rPr>
              <a:t> on a Statutory Register in the Republic of Ireland. Signatory not required, if on a Statutory Register. </a:t>
            </a:r>
            <a:endParaRPr lang="en-GB" sz="8000" dirty="0">
              <a:effectLst/>
              <a:latin typeface="Gill Sans MT" panose="020B0502020104020203" pitchFamily="34" charset="0"/>
              <a:ea typeface="Calibri" panose="020F0502020204030204" pitchFamily="34" charset="0"/>
            </a:endParaRPr>
          </a:p>
          <a:p>
            <a:pPr marL="342900" lvl="0" indent="-342900">
              <a:buFont typeface="+mj-lt"/>
              <a:buAutoNum type="arabicPeriod"/>
            </a:pPr>
            <a:r>
              <a:rPr lang="en-GB" sz="8000" dirty="0">
                <a:solidFill>
                  <a:srgbClr val="000000"/>
                </a:solidFill>
                <a:effectLst/>
                <a:latin typeface="Gill Sans MT" panose="020B0502020104020203" pitchFamily="34" charset="0"/>
                <a:ea typeface="Times New Roman" panose="02020603050405020304" pitchFamily="18" charset="0"/>
              </a:rPr>
              <a:t>An up-to-date CV</a:t>
            </a:r>
            <a:r>
              <a:rPr lang="en-GB" sz="8000" dirty="0">
                <a:effectLst/>
                <a:latin typeface="Gill Sans MT" panose="020B0502020104020203" pitchFamily="34" charset="0"/>
                <a:ea typeface="Times New Roman" panose="02020603050405020304" pitchFamily="18" charset="0"/>
              </a:rPr>
              <a:t>.</a:t>
            </a:r>
            <a:endParaRPr lang="en-GB" sz="8000" dirty="0">
              <a:effectLst/>
              <a:latin typeface="Gill Sans MT" panose="020B0502020104020203" pitchFamily="34" charset="0"/>
              <a:ea typeface="Calibri" panose="020F0502020204030204" pitchFamily="34" charset="0"/>
            </a:endParaRPr>
          </a:p>
          <a:p>
            <a:pPr marL="342900" lvl="0" indent="-342900">
              <a:buFont typeface="+mj-lt"/>
              <a:buAutoNum type="arabicPeriod"/>
            </a:pPr>
            <a:r>
              <a:rPr lang="en-GB" sz="8000" dirty="0">
                <a:effectLst/>
                <a:latin typeface="Gill Sans MT" panose="020B0502020104020203" pitchFamily="34" charset="0"/>
                <a:ea typeface="Times New Roman" panose="02020603050405020304" pitchFamily="18" charset="0"/>
              </a:rPr>
              <a:t>A letter from CIAT confirming they meet the Educational (Stage 1) and Practice (Stage 2) Standards as defined in the ATR Professional Standards Framework for registration and eligibility to become a Full Registrant.</a:t>
            </a:r>
            <a:endParaRPr lang="en-GB" sz="8000" dirty="0">
              <a:effectLst/>
              <a:latin typeface="Gill Sans MT" panose="020B0502020104020203" pitchFamily="34" charset="0"/>
              <a:ea typeface="Calibri" panose="020F0502020204030204" pitchFamily="34" charset="0"/>
            </a:endParaRPr>
          </a:p>
          <a:p>
            <a:pPr marL="342900" lvl="0" indent="-342900">
              <a:buFont typeface="+mj-lt"/>
              <a:buAutoNum type="arabicPeriod"/>
            </a:pPr>
            <a:r>
              <a:rPr lang="en-GB" sz="8000" dirty="0">
                <a:effectLst/>
                <a:latin typeface="Gill Sans MT" panose="020B0502020104020203" pitchFamily="34" charset="0"/>
                <a:ea typeface="Times New Roman" panose="02020603050405020304" pitchFamily="18" charset="0"/>
              </a:rPr>
              <a:t>Pay the €200 ATR subscription at time of application.</a:t>
            </a:r>
            <a:endParaRPr lang="en-GB" sz="8000" dirty="0">
              <a:effectLst/>
              <a:latin typeface="Gill Sans MT" panose="020B0502020104020203" pitchFamily="34" charset="0"/>
              <a:ea typeface="Calibri" panose="020F0502020204030204" pitchFamily="34" charset="0"/>
            </a:endParaRPr>
          </a:p>
          <a:p>
            <a:r>
              <a:rPr lang="en-GB" sz="8000" dirty="0">
                <a:effectLst/>
                <a:latin typeface="Gill Sans MT" panose="020B0502020104020203" pitchFamily="34" charset="0"/>
                <a:ea typeface="Times New Roman" panose="02020603050405020304" pitchFamily="18" charset="0"/>
              </a:rPr>
              <a:t>Submission to meet bullet points 1, 2 and 4 to </a:t>
            </a:r>
            <a:r>
              <a:rPr lang="en-GB" sz="8000" u="sng" dirty="0" err="1">
                <a:solidFill>
                  <a:srgbClr val="0000FF"/>
                </a:solidFill>
                <a:effectLst/>
                <a:latin typeface="Gill Sans MT" panose="020B0502020104020203" pitchFamily="34" charset="0"/>
                <a:ea typeface="Times New Roman" panose="02020603050405020304" pitchFamily="18" charset="0"/>
                <a:hlinkClick r:id="rId4"/>
              </a:rPr>
              <a:t>atr@ciat.global</a:t>
            </a:r>
            <a:r>
              <a:rPr lang="en-GB" sz="8000" dirty="0">
                <a:effectLst/>
                <a:latin typeface="Gill Sans MT" panose="020B0502020104020203" pitchFamily="34" charset="0"/>
                <a:ea typeface="Times New Roman" panose="02020603050405020304" pitchFamily="18" charset="0"/>
              </a:rPr>
              <a:t> will trigger the letter from CIAT as per bullet point 3 to complete the application for review by the </a:t>
            </a:r>
            <a:r>
              <a:rPr lang="en-GB" sz="8000" b="1" dirty="0">
                <a:effectLst/>
                <a:latin typeface="Gill Sans MT" panose="020B0502020104020203" pitchFamily="34" charset="0"/>
                <a:ea typeface="Times New Roman" panose="02020603050405020304" pitchFamily="18" charset="0"/>
              </a:rPr>
              <a:t>Admissions Board</a:t>
            </a:r>
            <a:r>
              <a:rPr lang="en-GB" sz="8000" dirty="0">
                <a:effectLst/>
                <a:latin typeface="Gill Sans MT" panose="020B0502020104020203" pitchFamily="34" charset="0"/>
                <a:ea typeface="Times New Roman" panose="02020603050405020304" pitchFamily="18" charset="0"/>
              </a:rPr>
              <a:t>. </a:t>
            </a:r>
            <a:endParaRPr lang="en-GB" sz="8000" dirty="0">
              <a:effectLst/>
              <a:latin typeface="Gill Sans MT" panose="020B0502020104020203" pitchFamily="34" charset="0"/>
              <a:ea typeface="Calibri" panose="020F0502020204030204" pitchFamily="34" charset="0"/>
            </a:endParaRPr>
          </a:p>
          <a:p>
            <a:r>
              <a:rPr lang="en-GB" sz="8000" dirty="0">
                <a:effectLst/>
                <a:latin typeface="Gill Sans MT" panose="020B0502020104020203" pitchFamily="34" charset="0"/>
                <a:ea typeface="Times New Roman" panose="02020603050405020304" pitchFamily="18" charset="0"/>
              </a:rPr>
              <a:t>The </a:t>
            </a:r>
            <a:r>
              <a:rPr lang="en-GB" sz="8000" b="1" dirty="0">
                <a:effectLst/>
                <a:latin typeface="Gill Sans MT" panose="020B0502020104020203" pitchFamily="34" charset="0"/>
                <a:ea typeface="Times New Roman" panose="02020603050405020304" pitchFamily="18" charset="0"/>
              </a:rPr>
              <a:t>Admissions Board </a:t>
            </a:r>
            <a:r>
              <a:rPr lang="en-GB" sz="8000" dirty="0">
                <a:effectLst/>
                <a:latin typeface="Gill Sans MT" panose="020B0502020104020203" pitchFamily="34" charset="0"/>
                <a:ea typeface="Times New Roman" panose="02020603050405020304" pitchFamily="18" charset="0"/>
              </a:rPr>
              <a:t>would accept the documents detailed in bullet points 1, 2 and 3 to enable election within </a:t>
            </a:r>
            <a:r>
              <a:rPr lang="en-GB" sz="8000" dirty="0">
                <a:latin typeface="Gill Sans MT" panose="020B0502020104020203" pitchFamily="34" charset="0"/>
                <a:ea typeface="Times New Roman" panose="02020603050405020304" pitchFamily="18" charset="0"/>
              </a:rPr>
              <a:t>8</a:t>
            </a:r>
            <a:r>
              <a:rPr lang="en-GB" sz="8000" dirty="0">
                <a:effectLst/>
                <a:latin typeface="Gill Sans MT" panose="020B0502020104020203" pitchFamily="34" charset="0"/>
                <a:ea typeface="Times New Roman" panose="02020603050405020304" pitchFamily="18" charset="0"/>
              </a:rPr>
              <a:t> weeks on to the Shadow Register as a ‘Full Registrant’.  </a:t>
            </a:r>
            <a:endParaRPr lang="en-GB" sz="8000" dirty="0">
              <a:effectLst/>
              <a:latin typeface="Gill Sans MT" panose="020B0502020104020203" pitchFamily="34" charset="0"/>
              <a:ea typeface="Calibri" panose="020F0502020204030204" pitchFamily="34" charset="0"/>
            </a:endParaRPr>
          </a:p>
          <a:p>
            <a:pPr marL="457200" lvl="1" indent="0">
              <a:buFont typeface="Arial" panose="020B0604020202020204" pitchFamily="34" charset="0"/>
              <a:buChar char="•"/>
            </a:pPr>
            <a:endParaRPr lang="en-GB" altLang="en-US" sz="8000" dirty="0">
              <a:latin typeface="Gill Sans MT" panose="020B0502020104020203" pitchFamily="34" charset="0"/>
            </a:endParaRPr>
          </a:p>
          <a:p>
            <a:pPr marL="457200" lvl="1" indent="0">
              <a:buNone/>
            </a:pPr>
            <a:r>
              <a:rPr lang="en-GB" altLang="en-US" sz="8000" dirty="0">
                <a:latin typeface="Gill Sans MT" panose="020B0502020104020203" pitchFamily="34" charset="0"/>
              </a:rPr>
              <a:t> </a:t>
            </a:r>
            <a:endParaRPr lang="en-GB" altLang="en-US" sz="1900" dirty="0">
              <a:latin typeface="Gill Sans MT" panose="020B0502020104020203" pitchFamily="34" charset="0"/>
            </a:endParaRPr>
          </a:p>
          <a:p>
            <a:pPr marL="457200" lvl="1" indent="0">
              <a:buFont typeface="Arial" panose="020B0604020202020204" pitchFamily="34" charset="0"/>
              <a:buNone/>
            </a:pPr>
            <a:r>
              <a:rPr lang="en-GB" altLang="en-US" sz="1900" dirty="0">
                <a:latin typeface="Gill Sans MT" panose="020B0502020104020203" pitchFamily="34" charset="0"/>
              </a:rPr>
              <a:t> </a:t>
            </a:r>
          </a:p>
          <a:p>
            <a:pPr marL="457200" lvl="1" indent="0">
              <a:buNone/>
            </a:pPr>
            <a:endParaRPr lang="en-GB" altLang="en-US" sz="2400" i="1" dirty="0"/>
          </a:p>
        </p:txBody>
      </p:sp>
      <p:pic>
        <p:nvPicPr>
          <p:cNvPr id="11" name="Picture 10">
            <a:extLst>
              <a:ext uri="{FF2B5EF4-FFF2-40B4-BE49-F238E27FC236}">
                <a16:creationId xmlns:a16="http://schemas.microsoft.com/office/drawing/2014/main" id="{AC993F00-37EB-42EC-B97C-6CC77B62F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0740" y="6196305"/>
            <a:ext cx="1767519" cy="611496"/>
          </a:xfrm>
          <a:prstGeom prst="rect">
            <a:avLst/>
          </a:prstGeom>
        </p:spPr>
      </p:pic>
      <p:sp>
        <p:nvSpPr>
          <p:cNvPr id="12" name="Rectangle 11">
            <a:extLst>
              <a:ext uri="{FF2B5EF4-FFF2-40B4-BE49-F238E27FC236}">
                <a16:creationId xmlns:a16="http://schemas.microsoft.com/office/drawing/2014/main" id="{E5646FA0-6433-492C-8AD6-056158F5B1D7}"/>
              </a:ext>
            </a:extLst>
          </p:cNvPr>
          <p:cNvSpPr/>
          <p:nvPr/>
        </p:nvSpPr>
        <p:spPr>
          <a:xfrm>
            <a:off x="254242" y="6268988"/>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pic>
        <p:nvPicPr>
          <p:cNvPr id="3" name="Picture 1">
            <a:extLst>
              <a:ext uri="{FF2B5EF4-FFF2-40B4-BE49-F238E27FC236}">
                <a16:creationId xmlns:a16="http://schemas.microsoft.com/office/drawing/2014/main" id="{D742E870-BDEC-44E1-8168-64892DF69D7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0219" y="0"/>
            <a:ext cx="4211781" cy="61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55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33850"/>
            <a:ext cx="7507779" cy="1325563"/>
          </a:xfrm>
        </p:spPr>
        <p:txBody>
          <a:bodyPr>
            <a:normAutofit/>
          </a:bodyPr>
          <a:lstStyle/>
          <a:p>
            <a:r>
              <a:rPr lang="en-GB" sz="4000" b="1" dirty="0">
                <a:latin typeface="Gill Sans MT" panose="020B0502020104020203" pitchFamily="34" charset="0"/>
              </a:rPr>
              <a:t>Qualifying with ATR/CIAT – for non Chartered ATs</a:t>
            </a:r>
          </a:p>
        </p:txBody>
      </p:sp>
      <p:grpSp>
        <p:nvGrpSpPr>
          <p:cNvPr id="8" name="Group 7"/>
          <p:cNvGrpSpPr/>
          <p:nvPr/>
        </p:nvGrpSpPr>
        <p:grpSpPr>
          <a:xfrm>
            <a:off x="0" y="6109855"/>
            <a:ext cx="12192000" cy="748143"/>
            <a:chOff x="0" y="6109855"/>
            <a:chExt cx="12192000" cy="748143"/>
          </a:xfrm>
        </p:grpSpPr>
        <p:sp>
          <p:nvSpPr>
            <p:cNvPr id="9" name="Rectangle 8"/>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15" name="Content Placeholder 2"/>
          <p:cNvSpPr>
            <a:spLocks noGrp="1"/>
          </p:cNvSpPr>
          <p:nvPr>
            <p:ph idx="1"/>
          </p:nvPr>
        </p:nvSpPr>
        <p:spPr>
          <a:xfrm>
            <a:off x="382387" y="1659413"/>
            <a:ext cx="7597832" cy="3240087"/>
          </a:xfrm>
        </p:spPr>
        <p:txBody>
          <a:bodyPr>
            <a:normAutofit fontScale="25000" lnSpcReduction="20000"/>
          </a:bodyPr>
          <a:lstStyle/>
          <a:p>
            <a:pPr marL="457200" lvl="1" indent="0">
              <a:buFont typeface="Arial" panose="020B0604020202020204" pitchFamily="34" charset="0"/>
              <a:buNone/>
            </a:pPr>
            <a:r>
              <a:rPr lang="en-GB" altLang="en-US" sz="8000" dirty="0">
                <a:latin typeface="Gill Sans MT" panose="020B0502020104020203" pitchFamily="34" charset="0"/>
              </a:rPr>
              <a:t>Achieved by completing the </a:t>
            </a:r>
            <a:r>
              <a:rPr lang="en-GB" altLang="en-US" sz="8000" b="1" dirty="0">
                <a:latin typeface="Gill Sans MT" panose="020B0502020104020203" pitchFamily="34" charset="0"/>
              </a:rPr>
              <a:t>ATR Professional Assessment</a:t>
            </a:r>
            <a:r>
              <a:rPr lang="en-GB" altLang="en-US" sz="8000" dirty="0">
                <a:latin typeface="Gill Sans MT" panose="020B0502020104020203" pitchFamily="34" charset="0"/>
              </a:rPr>
              <a:t>:</a:t>
            </a:r>
          </a:p>
          <a:p>
            <a:pPr marL="457200" lvl="1" indent="0">
              <a:buFont typeface="Arial" panose="020B0604020202020204" pitchFamily="34" charset="0"/>
              <a:buNone/>
            </a:pPr>
            <a:r>
              <a:rPr lang="en-GB" altLang="en-US" sz="8000" i="1" dirty="0">
                <a:latin typeface="Gill Sans MT" panose="020B0502020104020203" pitchFamily="34" charset="0"/>
              </a:rPr>
              <a:t>Measured against the ATR Professional Standards Framework and reviewed by </a:t>
            </a:r>
            <a:r>
              <a:rPr lang="en-GB" altLang="en-US" sz="8000" b="1" i="1" dirty="0">
                <a:latin typeface="Gill Sans MT" panose="020B0502020104020203" pitchFamily="34" charset="0"/>
              </a:rPr>
              <a:t>Assessment Board</a:t>
            </a:r>
            <a:r>
              <a:rPr lang="en-GB" altLang="en-US" sz="8000" i="1" dirty="0">
                <a:latin typeface="Gill Sans MT" panose="020B0502020104020203" pitchFamily="34" charset="0"/>
              </a:rPr>
              <a:t>. </a:t>
            </a:r>
          </a:p>
          <a:p>
            <a:pPr marL="457200" lvl="1" indent="0">
              <a:buFont typeface="Arial" panose="020B0604020202020204" pitchFamily="34" charset="0"/>
              <a:buNone/>
            </a:pPr>
            <a:endParaRPr lang="en-GB" altLang="en-US" sz="8000" dirty="0">
              <a:latin typeface="Gill Sans MT" panose="020B0502020104020203" pitchFamily="34" charset="0"/>
            </a:endParaRPr>
          </a:p>
          <a:p>
            <a:pPr marL="457200" lvl="1" indent="0">
              <a:buFont typeface="Arial" panose="020B0604020202020204" pitchFamily="34" charset="0"/>
              <a:buChar char="•"/>
            </a:pPr>
            <a:r>
              <a:rPr lang="en-GB" altLang="en-US" sz="8000" dirty="0">
                <a:latin typeface="Gill Sans MT" panose="020B0502020104020203" pitchFamily="34" charset="0"/>
              </a:rPr>
              <a:t> </a:t>
            </a:r>
            <a:r>
              <a:rPr lang="en-GB" altLang="en-US" sz="8000" b="1" dirty="0">
                <a:latin typeface="Gill Sans MT" panose="020B0502020104020203" pitchFamily="34" charset="0"/>
              </a:rPr>
              <a:t>Stage 1	Educational Standards </a:t>
            </a:r>
            <a:r>
              <a:rPr lang="en-GB" altLang="en-US" sz="8000" dirty="0">
                <a:latin typeface="Gill Sans MT" panose="020B0502020104020203" pitchFamily="34" charset="0"/>
              </a:rPr>
              <a:t>— </a:t>
            </a:r>
            <a:br>
              <a:rPr lang="en-GB" altLang="en-US" sz="8000" dirty="0">
                <a:latin typeface="Gill Sans MT" panose="020B0502020104020203" pitchFamily="34" charset="0"/>
              </a:rPr>
            </a:br>
            <a:r>
              <a:rPr lang="en-GB" altLang="en-US" sz="8000" dirty="0">
                <a:latin typeface="Gill Sans MT" panose="020B0502020104020203" pitchFamily="34" charset="0"/>
              </a:rPr>
              <a:t>	           	CIAT Accredited Honours/Masters degree or 			equivalent </a:t>
            </a:r>
          </a:p>
          <a:p>
            <a:pPr marL="457200" lvl="1" indent="0">
              <a:buFont typeface="Arial" panose="020B0604020202020204" pitchFamily="34" charset="0"/>
              <a:buNone/>
            </a:pPr>
            <a:endParaRPr lang="en-GB" altLang="en-US" sz="8000" dirty="0">
              <a:latin typeface="Gill Sans MT" panose="020B0502020104020203" pitchFamily="34" charset="0"/>
            </a:endParaRPr>
          </a:p>
          <a:p>
            <a:pPr marL="457200" lvl="1" indent="0">
              <a:buFont typeface="Arial" panose="020B0604020202020204" pitchFamily="34" charset="0"/>
              <a:buChar char="•"/>
            </a:pPr>
            <a:r>
              <a:rPr lang="en-GB" altLang="en-US" sz="8000" dirty="0">
                <a:latin typeface="Gill Sans MT" panose="020B0502020104020203" pitchFamily="34" charset="0"/>
              </a:rPr>
              <a:t> </a:t>
            </a:r>
            <a:r>
              <a:rPr lang="en-GB" altLang="en-US" sz="8000" b="1" dirty="0">
                <a:latin typeface="Gill Sans MT" panose="020B0502020104020203" pitchFamily="34" charset="0"/>
              </a:rPr>
              <a:t>Stage 2	Practice Standards </a:t>
            </a:r>
            <a:r>
              <a:rPr lang="en-GB" altLang="en-US" sz="8000" dirty="0">
                <a:latin typeface="Gill Sans MT" panose="020B0502020104020203" pitchFamily="34" charset="0"/>
              </a:rPr>
              <a:t>—</a:t>
            </a:r>
            <a:br>
              <a:rPr lang="en-GB" altLang="en-US" sz="8000" dirty="0">
                <a:latin typeface="Gill Sans MT" panose="020B0502020104020203" pitchFamily="34" charset="0"/>
              </a:rPr>
            </a:br>
            <a:r>
              <a:rPr lang="en-GB" altLang="en-US" sz="8000" dirty="0">
                <a:latin typeface="Gill Sans MT" panose="020B0502020104020203" pitchFamily="34" charset="0"/>
              </a:rPr>
              <a:t>		Designing, Managing, Practising and Developing 			(self) via assessment of work experience</a:t>
            </a:r>
          </a:p>
          <a:p>
            <a:pPr marL="457200" lvl="1" indent="0">
              <a:buFont typeface="Arial" panose="020B0604020202020204" pitchFamily="34" charset="0"/>
              <a:buChar char="•"/>
            </a:pPr>
            <a:endParaRPr lang="en-GB" altLang="en-US" sz="8000" dirty="0">
              <a:latin typeface="Gill Sans MT" panose="020B0502020104020203" pitchFamily="34" charset="0"/>
            </a:endParaRPr>
          </a:p>
          <a:p>
            <a:pPr marL="457200" lvl="1" indent="0">
              <a:buNone/>
            </a:pPr>
            <a:r>
              <a:rPr lang="en-GB" altLang="en-US" sz="8000" dirty="0">
                <a:latin typeface="Gill Sans MT" panose="020B0502020104020203" pitchFamily="34" charset="0"/>
              </a:rPr>
              <a:t>For Chartered Architectural Technologist, MCIAT</a:t>
            </a:r>
          </a:p>
          <a:p>
            <a:pPr lvl="1"/>
            <a:r>
              <a:rPr lang="en-GB" altLang="en-US" sz="8000" b="1" dirty="0">
                <a:latin typeface="Gill Sans MT" panose="020B0502020104020203" pitchFamily="34" charset="0"/>
              </a:rPr>
              <a:t>Stage 3	Professional Standards </a:t>
            </a:r>
            <a:r>
              <a:rPr lang="en-GB" altLang="en-US" sz="8000" dirty="0">
                <a:latin typeface="Gill Sans MT" panose="020B0502020104020203" pitchFamily="34" charset="0"/>
              </a:rPr>
              <a:t>— </a:t>
            </a:r>
            <a:br>
              <a:rPr lang="en-GB" altLang="en-US" sz="8000" dirty="0">
                <a:latin typeface="Gill Sans MT" panose="020B0502020104020203" pitchFamily="34" charset="0"/>
              </a:rPr>
            </a:br>
            <a:r>
              <a:rPr lang="en-GB" altLang="en-US" sz="8000" dirty="0">
                <a:latin typeface="Gill Sans MT" panose="020B0502020104020203" pitchFamily="34" charset="0"/>
              </a:rPr>
              <a:t>                 Professional Interview</a:t>
            </a:r>
          </a:p>
          <a:p>
            <a:pPr marL="457200" lvl="1" indent="0">
              <a:buFont typeface="Arial" panose="020B0604020202020204" pitchFamily="34" charset="0"/>
              <a:buChar char="•"/>
            </a:pPr>
            <a:endParaRPr lang="en-GB" altLang="en-US" sz="8000" dirty="0">
              <a:latin typeface="Gill Sans MT" panose="020B0502020104020203" pitchFamily="34" charset="0"/>
            </a:endParaRPr>
          </a:p>
          <a:p>
            <a:pPr marL="457200" lvl="1" indent="0">
              <a:buNone/>
            </a:pPr>
            <a:r>
              <a:rPr lang="en-GB" altLang="en-US" sz="8000" dirty="0">
                <a:latin typeface="Gill Sans MT" panose="020B0502020104020203" pitchFamily="34" charset="0"/>
              </a:rPr>
              <a:t> </a:t>
            </a:r>
            <a:r>
              <a:rPr lang="en-GB" altLang="en-US" sz="8000" i="1" dirty="0">
                <a:latin typeface="Gill Sans MT" panose="020B0502020104020203" pitchFamily="34" charset="0"/>
              </a:rPr>
              <a:t>€195 ATR assessment fee plus €200 ATR subscription.</a:t>
            </a:r>
          </a:p>
          <a:p>
            <a:pPr marL="457200" lvl="1" indent="0">
              <a:buFont typeface="Arial" panose="020B0604020202020204" pitchFamily="34" charset="0"/>
              <a:buChar char="•"/>
            </a:pPr>
            <a:endParaRPr lang="en-GB" altLang="en-US" sz="1900" dirty="0">
              <a:latin typeface="Gill Sans MT" panose="020B0502020104020203" pitchFamily="34" charset="0"/>
            </a:endParaRPr>
          </a:p>
          <a:p>
            <a:pPr marL="457200" lvl="1" indent="0">
              <a:buFont typeface="Arial" panose="020B0604020202020204" pitchFamily="34" charset="0"/>
              <a:buNone/>
            </a:pPr>
            <a:r>
              <a:rPr lang="en-GB" altLang="en-US" sz="1900" dirty="0">
                <a:latin typeface="Gill Sans MT" panose="020B0502020104020203" pitchFamily="34" charset="0"/>
              </a:rPr>
              <a:t> </a:t>
            </a:r>
          </a:p>
          <a:p>
            <a:pPr marL="457200" lvl="1" indent="0">
              <a:buNone/>
            </a:pPr>
            <a:endParaRPr lang="en-GB" altLang="en-US" sz="2400" i="1" dirty="0"/>
          </a:p>
        </p:txBody>
      </p:sp>
      <p:pic>
        <p:nvPicPr>
          <p:cNvPr id="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4922" y="0"/>
            <a:ext cx="4077078" cy="61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C993F00-37EB-42EC-B97C-6CC77B62F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0740" y="6196305"/>
            <a:ext cx="1767519" cy="611496"/>
          </a:xfrm>
          <a:prstGeom prst="rect">
            <a:avLst/>
          </a:prstGeom>
        </p:spPr>
      </p:pic>
      <p:sp>
        <p:nvSpPr>
          <p:cNvPr id="12" name="Rectangle 11">
            <a:extLst>
              <a:ext uri="{FF2B5EF4-FFF2-40B4-BE49-F238E27FC236}">
                <a16:creationId xmlns:a16="http://schemas.microsoft.com/office/drawing/2014/main" id="{E5646FA0-6433-492C-8AD6-056158F5B1D7}"/>
              </a:ext>
            </a:extLst>
          </p:cNvPr>
          <p:cNvSpPr/>
          <p:nvPr/>
        </p:nvSpPr>
        <p:spPr>
          <a:xfrm>
            <a:off x="254242" y="6268988"/>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79704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36" y="220836"/>
            <a:ext cx="10515600" cy="1063435"/>
          </a:xfrm>
        </p:spPr>
        <p:txBody>
          <a:bodyPr>
            <a:normAutofit/>
          </a:bodyPr>
          <a:lstStyle/>
          <a:p>
            <a:r>
              <a:rPr lang="en-GB" sz="4000" b="1" dirty="0">
                <a:latin typeface="Gill Sans MT" panose="020B0502020104020203" pitchFamily="34" charset="0"/>
              </a:rPr>
              <a:t>Stage 1: Educational Standards</a:t>
            </a:r>
          </a:p>
        </p:txBody>
      </p:sp>
      <p:grpSp>
        <p:nvGrpSpPr>
          <p:cNvPr id="8" name="Group 7"/>
          <p:cNvGrpSpPr/>
          <p:nvPr/>
        </p:nvGrpSpPr>
        <p:grpSpPr>
          <a:xfrm>
            <a:off x="0" y="6109855"/>
            <a:ext cx="12192000" cy="748143"/>
            <a:chOff x="0" y="6109855"/>
            <a:chExt cx="12192000" cy="748143"/>
          </a:xfrm>
        </p:grpSpPr>
        <p:sp>
          <p:nvSpPr>
            <p:cNvPr id="9" name="Rectangle 8"/>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pic>
        <p:nvPicPr>
          <p:cNvPr id="7" name="Picture 6">
            <a:extLst>
              <a:ext uri="{FF2B5EF4-FFF2-40B4-BE49-F238E27FC236}">
                <a16:creationId xmlns:a16="http://schemas.microsoft.com/office/drawing/2014/main" id="{337F42AC-E18F-4156-BC66-B0E7B5AB73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740" y="6196305"/>
            <a:ext cx="1767519" cy="611496"/>
          </a:xfrm>
          <a:prstGeom prst="rect">
            <a:avLst/>
          </a:prstGeom>
        </p:spPr>
      </p:pic>
      <p:sp>
        <p:nvSpPr>
          <p:cNvPr id="12" name="TextBox 8">
            <a:extLst>
              <a:ext uri="{FF2B5EF4-FFF2-40B4-BE49-F238E27FC236}">
                <a16:creationId xmlns:a16="http://schemas.microsoft.com/office/drawing/2014/main" id="{6FF2D545-92AF-4E0F-9601-4257C0DC7404}"/>
              </a:ext>
            </a:extLst>
          </p:cNvPr>
          <p:cNvSpPr txBox="1">
            <a:spLocks noChangeArrowheads="1"/>
          </p:cNvSpPr>
          <p:nvPr/>
        </p:nvSpPr>
        <p:spPr bwMode="auto">
          <a:xfrm>
            <a:off x="850591" y="1720840"/>
            <a:ext cx="853122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400" dirty="0">
                <a:latin typeface="Gill Sans MT" panose="020B0502020104020203" pitchFamily="34" charset="0"/>
              </a:rPr>
              <a:t>Demonstrate your knowledge and understanding. </a:t>
            </a:r>
          </a:p>
          <a:p>
            <a:pPr eaLnBrk="1" hangingPunct="1">
              <a:spcBef>
                <a:spcPct val="0"/>
              </a:spcBef>
              <a:buFontTx/>
              <a:buNone/>
              <a:defRPr/>
            </a:pPr>
            <a:endParaRPr lang="en-US" altLang="en-US" sz="2400" dirty="0">
              <a:latin typeface="Gill Sans MT" panose="020B0502020104020203" pitchFamily="34" charset="0"/>
            </a:endParaRPr>
          </a:p>
          <a:p>
            <a:pPr eaLnBrk="1" hangingPunct="1">
              <a:spcBef>
                <a:spcPct val="0"/>
              </a:spcBef>
              <a:buFontTx/>
              <a:buNone/>
              <a:defRPr/>
            </a:pPr>
            <a:r>
              <a:rPr lang="en-US" altLang="en-US" sz="2400" dirty="0">
                <a:latin typeface="Gill Sans MT" panose="020B0502020104020203" pitchFamily="34" charset="0"/>
              </a:rPr>
              <a:t>Outline where and how you have built up your base of knowledge:</a:t>
            </a:r>
          </a:p>
          <a:p>
            <a:pPr eaLnBrk="1" hangingPunct="1">
              <a:spcBef>
                <a:spcPct val="0"/>
              </a:spcBef>
              <a:buFontTx/>
              <a:buNone/>
              <a:defRPr/>
            </a:pPr>
            <a:endParaRPr lang="en-US" altLang="en-US" sz="2400" dirty="0">
              <a:latin typeface="Gill Sans MT" panose="020B0502020104020203" pitchFamily="34" charset="0"/>
            </a:endParaRPr>
          </a:p>
          <a:p>
            <a:pPr lvl="1" eaLnBrk="1" hangingPunct="1">
              <a:spcBef>
                <a:spcPct val="0"/>
              </a:spcBef>
              <a:buFont typeface="Arial" panose="020B0604020202020204" pitchFamily="34" charset="0"/>
              <a:buChar char="•"/>
              <a:defRPr/>
            </a:pPr>
            <a:r>
              <a:rPr lang="en-US" altLang="en-US" sz="2400" dirty="0">
                <a:latin typeface="Gill Sans MT" panose="020B0502020104020203" pitchFamily="34" charset="0"/>
              </a:rPr>
              <a:t> relevant academic/professional qualification/s;</a:t>
            </a:r>
          </a:p>
          <a:p>
            <a:pPr lvl="1" eaLnBrk="1" hangingPunct="1">
              <a:spcBef>
                <a:spcPct val="0"/>
              </a:spcBef>
              <a:buFont typeface="Arial" panose="020B0604020202020204" pitchFamily="34" charset="0"/>
              <a:buChar char="•"/>
              <a:defRPr/>
            </a:pPr>
            <a:r>
              <a:rPr lang="en-US" altLang="en-US" sz="2400" dirty="0">
                <a:latin typeface="Gill Sans MT" panose="020B0502020104020203" pitchFamily="34" charset="0"/>
              </a:rPr>
              <a:t> CPD/training courses;</a:t>
            </a:r>
          </a:p>
          <a:p>
            <a:pPr lvl="1" eaLnBrk="1" hangingPunct="1">
              <a:spcBef>
                <a:spcPct val="0"/>
              </a:spcBef>
              <a:buFont typeface="Arial" panose="020B0604020202020204" pitchFamily="34" charset="0"/>
              <a:buChar char="•"/>
              <a:defRPr/>
            </a:pPr>
            <a:r>
              <a:rPr lang="en-US" altLang="en-US" sz="2400" dirty="0">
                <a:latin typeface="Gill Sans MT" panose="020B0502020104020203" pitchFamily="34" charset="0"/>
              </a:rPr>
              <a:t> manuals/literature; and</a:t>
            </a:r>
          </a:p>
          <a:p>
            <a:pPr lvl="1" eaLnBrk="1" hangingPunct="1">
              <a:spcBef>
                <a:spcPct val="0"/>
              </a:spcBef>
              <a:buFont typeface="Arial" panose="020B0604020202020204" pitchFamily="34" charset="0"/>
              <a:buChar char="•"/>
              <a:defRPr/>
            </a:pPr>
            <a:r>
              <a:rPr lang="en-US" altLang="en-US" sz="2400" dirty="0">
                <a:latin typeface="Gill Sans MT" panose="020B0502020104020203" pitchFamily="34" charset="0"/>
              </a:rPr>
              <a:t> reflective practice.</a:t>
            </a:r>
          </a:p>
          <a:p>
            <a:pPr eaLnBrk="1" hangingPunct="1">
              <a:spcBef>
                <a:spcPct val="0"/>
              </a:spcBef>
              <a:buFontTx/>
              <a:buNone/>
              <a:defRPr/>
            </a:pPr>
            <a:endParaRPr lang="en-US" altLang="en-US" sz="2400" dirty="0">
              <a:latin typeface="Gill Sans MT" panose="020B0502020104020203" pitchFamily="34" charset="0"/>
            </a:endParaRPr>
          </a:p>
          <a:p>
            <a:pPr eaLnBrk="1" hangingPunct="1">
              <a:spcBef>
                <a:spcPct val="0"/>
              </a:spcBef>
              <a:buFontTx/>
              <a:buNone/>
              <a:defRPr/>
            </a:pPr>
            <a:r>
              <a:rPr lang="en-US" altLang="en-US" sz="2400" dirty="0">
                <a:latin typeface="Gill Sans MT" panose="020B0502020104020203" pitchFamily="34" charset="0"/>
              </a:rPr>
              <a:t>Your Referee may choose to use questions, research project, case studies or a simulation to ascertain your knowledge.</a:t>
            </a:r>
          </a:p>
          <a:p>
            <a:pPr eaLnBrk="1" hangingPunct="1">
              <a:spcBef>
                <a:spcPct val="0"/>
              </a:spcBef>
              <a:buFontTx/>
              <a:buNone/>
              <a:defRPr/>
            </a:pPr>
            <a:endParaRPr lang="en-US" altLang="en-US" sz="1800" dirty="0">
              <a:latin typeface="Arial" panose="020B0604020202020204" pitchFamily="34" charset="0"/>
            </a:endParaRPr>
          </a:p>
        </p:txBody>
      </p:sp>
      <p:sp>
        <p:nvSpPr>
          <p:cNvPr id="15" name="TextBox 14">
            <a:extLst>
              <a:ext uri="{FF2B5EF4-FFF2-40B4-BE49-F238E27FC236}">
                <a16:creationId xmlns:a16="http://schemas.microsoft.com/office/drawing/2014/main" id="{73F07820-AF74-3F7F-3C51-A0537685D5A0}"/>
              </a:ext>
            </a:extLst>
          </p:cNvPr>
          <p:cNvSpPr txBox="1"/>
          <p:nvPr/>
        </p:nvSpPr>
        <p:spPr>
          <a:xfrm>
            <a:off x="198477" y="6241667"/>
            <a:ext cx="6303818" cy="584775"/>
          </a:xfrm>
          <a:prstGeom prst="rect">
            <a:avLst/>
          </a:prstGeom>
          <a:noFill/>
        </p:spPr>
        <p:txBody>
          <a:bodyPr wrap="squar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326958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36" y="220836"/>
            <a:ext cx="10515600" cy="1063435"/>
          </a:xfrm>
        </p:spPr>
        <p:txBody>
          <a:bodyPr>
            <a:normAutofit/>
          </a:bodyPr>
          <a:lstStyle/>
          <a:p>
            <a:r>
              <a:rPr lang="en-GB" sz="4000" b="1" dirty="0">
                <a:latin typeface="Gill Sans MT" panose="020B0502020104020203" pitchFamily="34" charset="0"/>
              </a:rPr>
              <a:t>Stage 2</a:t>
            </a:r>
            <a:r>
              <a:rPr lang="en-GB" sz="4000" b="1">
                <a:latin typeface="Gill Sans MT" panose="020B0502020104020203" pitchFamily="34" charset="0"/>
              </a:rPr>
              <a:t>: Practice </a:t>
            </a:r>
            <a:r>
              <a:rPr lang="en-GB" sz="4000" b="1" dirty="0">
                <a:latin typeface="Gill Sans MT" panose="020B0502020104020203" pitchFamily="34" charset="0"/>
              </a:rPr>
              <a:t>Standards</a:t>
            </a:r>
          </a:p>
        </p:txBody>
      </p:sp>
      <p:grpSp>
        <p:nvGrpSpPr>
          <p:cNvPr id="8" name="Group 7"/>
          <p:cNvGrpSpPr/>
          <p:nvPr/>
        </p:nvGrpSpPr>
        <p:grpSpPr>
          <a:xfrm>
            <a:off x="0" y="6109855"/>
            <a:ext cx="12192000" cy="748143"/>
            <a:chOff x="0" y="6109855"/>
            <a:chExt cx="12192000" cy="748143"/>
          </a:xfrm>
        </p:grpSpPr>
        <p:sp>
          <p:nvSpPr>
            <p:cNvPr id="9" name="Rectangle 8"/>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pic>
        <p:nvPicPr>
          <p:cNvPr id="7" name="Picture 6">
            <a:extLst>
              <a:ext uri="{FF2B5EF4-FFF2-40B4-BE49-F238E27FC236}">
                <a16:creationId xmlns:a16="http://schemas.microsoft.com/office/drawing/2014/main" id="{337F42AC-E18F-4156-BC66-B0E7B5AB73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740" y="6196305"/>
            <a:ext cx="1767519" cy="611496"/>
          </a:xfrm>
          <a:prstGeom prst="rect">
            <a:avLst/>
          </a:prstGeom>
        </p:spPr>
      </p:pic>
      <p:sp>
        <p:nvSpPr>
          <p:cNvPr id="11" name="TextBox 8">
            <a:extLst>
              <a:ext uri="{FF2B5EF4-FFF2-40B4-BE49-F238E27FC236}">
                <a16:creationId xmlns:a16="http://schemas.microsoft.com/office/drawing/2014/main" id="{F053FD95-A88A-40C9-BD63-8ED52C31FB24}"/>
              </a:ext>
            </a:extLst>
          </p:cNvPr>
          <p:cNvSpPr txBox="1">
            <a:spLocks noChangeArrowheads="1"/>
          </p:cNvSpPr>
          <p:nvPr/>
        </p:nvSpPr>
        <p:spPr bwMode="auto">
          <a:xfrm>
            <a:off x="850591" y="1577004"/>
            <a:ext cx="997161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200" dirty="0">
                <a:latin typeface="Gill Sans MT" panose="020B0502020104020203" pitchFamily="34" charset="0"/>
              </a:rPr>
              <a:t>Collect and collate evidence as appropriate/attained.</a:t>
            </a:r>
          </a:p>
          <a:p>
            <a:pPr>
              <a:spcBef>
                <a:spcPct val="0"/>
              </a:spcBef>
              <a:buNone/>
              <a:defRPr/>
            </a:pPr>
            <a:endParaRPr lang="en-US" altLang="en-US" sz="2200" dirty="0">
              <a:latin typeface="Gill Sans MT" panose="020B0502020104020203" pitchFamily="34" charset="0"/>
            </a:endParaRPr>
          </a:p>
          <a:p>
            <a:pPr>
              <a:spcBef>
                <a:spcPct val="0"/>
              </a:spcBef>
              <a:buNone/>
              <a:defRPr/>
            </a:pPr>
            <a:r>
              <a:rPr lang="en-US" altLang="en-US" sz="2200" dirty="0">
                <a:latin typeface="Gill Sans MT" panose="020B0502020104020203" pitchFamily="34" charset="0"/>
              </a:rPr>
              <a:t>Outline ability to perform against Practice Standards </a:t>
            </a:r>
            <a:br>
              <a:rPr lang="en-US" altLang="en-US" sz="2200" dirty="0">
                <a:latin typeface="Gill Sans MT" panose="020B0502020104020203" pitchFamily="34" charset="0"/>
              </a:rPr>
            </a:br>
            <a:r>
              <a:rPr lang="en-US" altLang="en-US" sz="2200" dirty="0">
                <a:latin typeface="Gill Sans MT" panose="020B0502020104020203" pitchFamily="34" charset="0"/>
              </a:rPr>
              <a:t>[Designing, Managing, </a:t>
            </a:r>
            <a:r>
              <a:rPr lang="en-US" altLang="en-US" sz="2200" dirty="0" err="1">
                <a:latin typeface="Gill Sans MT" panose="020B0502020104020203" pitchFamily="34" charset="0"/>
              </a:rPr>
              <a:t>Practising</a:t>
            </a:r>
            <a:r>
              <a:rPr lang="en-US" altLang="en-US" sz="2200" dirty="0">
                <a:latin typeface="Gill Sans MT" panose="020B0502020104020203" pitchFamily="34" charset="0"/>
              </a:rPr>
              <a:t> and Developing (self)] criteria.</a:t>
            </a:r>
          </a:p>
          <a:p>
            <a:pPr>
              <a:spcBef>
                <a:spcPct val="0"/>
              </a:spcBef>
              <a:buNone/>
              <a:defRPr/>
            </a:pPr>
            <a:endParaRPr lang="en-US" altLang="en-US" sz="2200" dirty="0">
              <a:latin typeface="Gill Sans MT" panose="020B0502020104020203" pitchFamily="34" charset="0"/>
            </a:endParaRPr>
          </a:p>
          <a:p>
            <a:pPr>
              <a:spcBef>
                <a:spcPct val="0"/>
              </a:spcBef>
              <a:buNone/>
              <a:defRPr/>
            </a:pPr>
            <a:r>
              <a:rPr lang="en-US" altLang="en-US" sz="2200" dirty="0">
                <a:latin typeface="Gill Sans MT" panose="020B0502020104020203" pitchFamily="34" charset="0"/>
              </a:rPr>
              <a:t>The following should be recorded:</a:t>
            </a:r>
          </a:p>
          <a:p>
            <a:pPr lvl="1">
              <a:spcBef>
                <a:spcPct val="0"/>
              </a:spcBef>
              <a:buFont typeface="Arial" panose="020B0604020202020204" pitchFamily="34" charset="0"/>
              <a:buChar char="•"/>
              <a:defRPr/>
            </a:pPr>
            <a:r>
              <a:rPr lang="en-US" altLang="en-US" sz="2200" dirty="0">
                <a:latin typeface="Gill Sans MT" panose="020B0502020104020203" pitchFamily="34" charset="0"/>
              </a:rPr>
              <a:t> name of project/s being used;</a:t>
            </a:r>
          </a:p>
          <a:p>
            <a:pPr lvl="1">
              <a:spcBef>
                <a:spcPct val="0"/>
              </a:spcBef>
              <a:buFont typeface="Arial" panose="020B0604020202020204" pitchFamily="34" charset="0"/>
              <a:buChar char="•"/>
              <a:defRPr/>
            </a:pPr>
            <a:r>
              <a:rPr lang="en-US" altLang="en-US" sz="2200" dirty="0">
                <a:latin typeface="Gill Sans MT" panose="020B0502020104020203" pitchFamily="34" charset="0"/>
              </a:rPr>
              <a:t> how it satisfies/demonstrates experience;</a:t>
            </a:r>
          </a:p>
          <a:p>
            <a:pPr lvl="1">
              <a:spcBef>
                <a:spcPct val="0"/>
              </a:spcBef>
              <a:buFont typeface="Arial" panose="020B0604020202020204" pitchFamily="34" charset="0"/>
              <a:buChar char="•"/>
              <a:defRPr/>
            </a:pPr>
            <a:r>
              <a:rPr lang="en-US" altLang="en-US" sz="2200" dirty="0">
                <a:latin typeface="Gill Sans MT" panose="020B0502020104020203" pitchFamily="34" charset="0"/>
              </a:rPr>
              <a:t> your role within the process/</a:t>
            </a:r>
            <a:r>
              <a:rPr lang="en-US" altLang="en-US" sz="2200" dirty="0" err="1">
                <a:latin typeface="Gill Sans MT" panose="020B0502020104020203" pitchFamily="34" charset="0"/>
              </a:rPr>
              <a:t>es</a:t>
            </a:r>
            <a:r>
              <a:rPr lang="en-US" altLang="en-US" sz="2200" dirty="0">
                <a:latin typeface="Gill Sans MT" panose="020B0502020104020203" pitchFamily="34" charset="0"/>
              </a:rPr>
              <a:t>; and </a:t>
            </a:r>
          </a:p>
          <a:p>
            <a:pPr lvl="1">
              <a:spcBef>
                <a:spcPct val="0"/>
              </a:spcBef>
              <a:buFont typeface="Arial" panose="020B0604020202020204" pitchFamily="34" charset="0"/>
              <a:buChar char="•"/>
              <a:defRPr/>
            </a:pPr>
            <a:r>
              <a:rPr lang="en-US" altLang="en-US" sz="2200" dirty="0">
                <a:latin typeface="Gill Sans MT" panose="020B0502020104020203" pitchFamily="34" charset="0"/>
              </a:rPr>
              <a:t> where the evidence is located.</a:t>
            </a:r>
          </a:p>
          <a:p>
            <a:pPr>
              <a:spcBef>
                <a:spcPct val="0"/>
              </a:spcBef>
              <a:buNone/>
              <a:defRPr/>
            </a:pPr>
            <a:endParaRPr lang="en-US" altLang="en-US" sz="2200" dirty="0">
              <a:latin typeface="Gill Sans MT" panose="020B0502020104020203" pitchFamily="34" charset="0"/>
            </a:endParaRPr>
          </a:p>
          <a:p>
            <a:pPr>
              <a:spcBef>
                <a:spcPct val="0"/>
              </a:spcBef>
              <a:buNone/>
              <a:defRPr/>
            </a:pPr>
            <a:r>
              <a:rPr lang="en-US" altLang="en-US" sz="2200" dirty="0">
                <a:latin typeface="Gill Sans MT" panose="020B0502020104020203" pitchFamily="34" charset="0"/>
              </a:rPr>
              <a:t>Once satisfied with explanations and evidence, qualified professional who acts as Referee signs off as appropriate.</a:t>
            </a:r>
          </a:p>
          <a:p>
            <a:pPr eaLnBrk="1" hangingPunct="1">
              <a:spcBef>
                <a:spcPct val="0"/>
              </a:spcBef>
              <a:buFontTx/>
              <a:buNone/>
              <a:defRPr/>
            </a:pPr>
            <a:endParaRPr lang="en-US" altLang="en-US" sz="1800" dirty="0">
              <a:latin typeface="Arial" panose="020B0604020202020204" pitchFamily="34" charset="0"/>
            </a:endParaRPr>
          </a:p>
        </p:txBody>
      </p:sp>
      <p:sp>
        <p:nvSpPr>
          <p:cNvPr id="4" name="TextBox 3">
            <a:extLst>
              <a:ext uri="{FF2B5EF4-FFF2-40B4-BE49-F238E27FC236}">
                <a16:creationId xmlns:a16="http://schemas.microsoft.com/office/drawing/2014/main" id="{39247EA0-89B1-B67A-3462-9037EF882131}"/>
              </a:ext>
            </a:extLst>
          </p:cNvPr>
          <p:cNvSpPr txBox="1"/>
          <p:nvPr/>
        </p:nvSpPr>
        <p:spPr>
          <a:xfrm>
            <a:off x="295027" y="6223026"/>
            <a:ext cx="6303818" cy="584775"/>
          </a:xfrm>
          <a:prstGeom prst="rect">
            <a:avLst/>
          </a:prstGeom>
          <a:noFill/>
        </p:spPr>
        <p:txBody>
          <a:bodyPr wrap="squar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167050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09855"/>
            <a:ext cx="12192000" cy="748143"/>
            <a:chOff x="0" y="6109855"/>
            <a:chExt cx="12192000" cy="748143"/>
          </a:xfrm>
        </p:grpSpPr>
        <p:sp>
          <p:nvSpPr>
            <p:cNvPr id="8" name="Rectangle 7"/>
            <p:cNvSpPr/>
            <p:nvPr/>
          </p:nvSpPr>
          <p:spPr>
            <a:xfrm>
              <a:off x="0" y="6109855"/>
              <a:ext cx="12192000" cy="74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740" y="6241667"/>
              <a:ext cx="1767519" cy="491644"/>
            </a:xfrm>
            <a:prstGeom prst="rect">
              <a:avLst/>
            </a:prstGeom>
          </p:spPr>
        </p:pic>
      </p:grpSp>
      <p:sp>
        <p:nvSpPr>
          <p:cNvPr id="10" name="Title 1">
            <a:extLst>
              <a:ext uri="{FF2B5EF4-FFF2-40B4-BE49-F238E27FC236}">
                <a16:creationId xmlns:a16="http://schemas.microsoft.com/office/drawing/2014/main" id="{33702609-E7C9-4E83-A01B-0F960ABFF5EB}"/>
              </a:ext>
            </a:extLst>
          </p:cNvPr>
          <p:cNvSpPr txBox="1">
            <a:spLocks/>
          </p:cNvSpPr>
          <p:nvPr/>
        </p:nvSpPr>
        <p:spPr>
          <a:xfrm>
            <a:off x="471053" y="407324"/>
            <a:ext cx="9729959" cy="73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Gill Sans MT" panose="020B0502020104020203" pitchFamily="34" charset="0"/>
              </a:rPr>
              <a:t>How can the AT profession help?</a:t>
            </a:r>
            <a:endParaRPr lang="en-GB" sz="4000" b="1" dirty="0"/>
          </a:p>
        </p:txBody>
      </p:sp>
      <p:sp>
        <p:nvSpPr>
          <p:cNvPr id="2" name="TextBox 1">
            <a:extLst>
              <a:ext uri="{FF2B5EF4-FFF2-40B4-BE49-F238E27FC236}">
                <a16:creationId xmlns:a16="http://schemas.microsoft.com/office/drawing/2014/main" id="{9F280920-FB9E-4F3C-8266-012ADFFD32BC}"/>
              </a:ext>
            </a:extLst>
          </p:cNvPr>
          <p:cNvSpPr txBox="1"/>
          <p:nvPr/>
        </p:nvSpPr>
        <p:spPr>
          <a:xfrm>
            <a:off x="654341" y="1677798"/>
            <a:ext cx="10704353" cy="433965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dirty="0">
                <a:latin typeface="Gill Sans MT" panose="020B0502020104020203" pitchFamily="34" charset="0"/>
              </a:rPr>
              <a:t>Chartered Architectural Technologists to apply to join the Shadow Register and pay €200 subscription. </a:t>
            </a:r>
          </a:p>
          <a:p>
            <a:pPr marL="285750" indent="-285750">
              <a:spcBef>
                <a:spcPts val="1200"/>
              </a:spcBef>
              <a:buFont typeface="Arial" panose="020B0604020202020204" pitchFamily="34" charset="0"/>
              <a:buChar char="•"/>
            </a:pPr>
            <a:r>
              <a:rPr lang="en-GB" sz="2400" dirty="0">
                <a:latin typeface="Gill Sans MT" panose="020B0502020104020203" pitchFamily="34" charset="0"/>
              </a:rPr>
              <a:t>Commit to join one of the ATR Boards via an Expression of Interest.</a:t>
            </a:r>
          </a:p>
          <a:p>
            <a:pPr marL="285750" indent="-285750">
              <a:spcBef>
                <a:spcPts val="1200"/>
              </a:spcBef>
              <a:buFont typeface="Arial" panose="020B0604020202020204" pitchFamily="34" charset="0"/>
              <a:buChar char="•"/>
            </a:pPr>
            <a:r>
              <a:rPr lang="en-GB" sz="2400" dirty="0">
                <a:latin typeface="Gill Sans MT" panose="020B0502020104020203" pitchFamily="34" charset="0"/>
              </a:rPr>
              <a:t>Promote the launch and objectives of the shadow Register within your networks.</a:t>
            </a:r>
          </a:p>
          <a:p>
            <a:pPr marL="285750" indent="-285750">
              <a:spcBef>
                <a:spcPts val="1200"/>
              </a:spcBef>
              <a:buFont typeface="Arial" panose="020B0604020202020204" pitchFamily="34" charset="0"/>
              <a:buChar char="•"/>
            </a:pPr>
            <a:r>
              <a:rPr lang="en-GB" sz="2400" dirty="0">
                <a:latin typeface="Gill Sans MT" panose="020B0502020104020203" pitchFamily="34" charset="0"/>
              </a:rPr>
              <a:t>Educate, engage and gain support from industry contacts and stakeholders.</a:t>
            </a:r>
          </a:p>
          <a:p>
            <a:pPr marL="285750" indent="-285750">
              <a:spcBef>
                <a:spcPts val="1200"/>
              </a:spcBef>
              <a:buFont typeface="Arial" panose="020B0604020202020204" pitchFamily="34" charset="0"/>
              <a:buChar char="•"/>
            </a:pPr>
            <a:r>
              <a:rPr lang="en-GB" sz="2400" dirty="0">
                <a:latin typeface="Gill Sans MT" panose="020B0502020104020203" pitchFamily="34" charset="0"/>
              </a:rPr>
              <a:t>AT professionals and students to join CIAT and/or either register their intent or submit an application for Registration with the ATR.</a:t>
            </a:r>
          </a:p>
          <a:p>
            <a:pPr marL="285750" indent="-285750">
              <a:spcBef>
                <a:spcPts val="1200"/>
              </a:spcBef>
              <a:buFont typeface="Arial" panose="020B0604020202020204" pitchFamily="34" charset="0"/>
              <a:buChar char="•"/>
            </a:pPr>
            <a:r>
              <a:rPr lang="en-GB" sz="2400" dirty="0">
                <a:latin typeface="Gill Sans MT" panose="020B0502020104020203" pitchFamily="34" charset="0"/>
              </a:rPr>
              <a:t>Continue to apply pressure and engage in pursuit of parity for ATs.</a:t>
            </a:r>
          </a:p>
          <a:p>
            <a:pPr marL="285750" indent="-285750">
              <a:spcBef>
                <a:spcPts val="1200"/>
              </a:spcBef>
              <a:buFont typeface="Arial" panose="020B0604020202020204" pitchFamily="34" charset="0"/>
              <a:buChar char="•"/>
            </a:pPr>
            <a:r>
              <a:rPr lang="en-GB" sz="2400" dirty="0">
                <a:latin typeface="Gill Sans MT" panose="020B0502020104020203" pitchFamily="34" charset="0"/>
              </a:rPr>
              <a:t>Identify suitable non ATs to sit on the respective Boards.</a:t>
            </a:r>
          </a:p>
        </p:txBody>
      </p:sp>
      <p:sp>
        <p:nvSpPr>
          <p:cNvPr id="11" name="Rectangle 10">
            <a:extLst>
              <a:ext uri="{FF2B5EF4-FFF2-40B4-BE49-F238E27FC236}">
                <a16:creationId xmlns:a16="http://schemas.microsoft.com/office/drawing/2014/main" id="{92492C50-BB41-4B77-BC12-02100B3B672A}"/>
              </a:ext>
            </a:extLst>
          </p:cNvPr>
          <p:cNvSpPr/>
          <p:nvPr/>
        </p:nvSpPr>
        <p:spPr>
          <a:xfrm>
            <a:off x="152056" y="6207225"/>
            <a:ext cx="1004570" cy="584775"/>
          </a:xfrm>
          <a:prstGeom prst="rect">
            <a:avLst/>
          </a:prstGeom>
        </p:spPr>
        <p:txBody>
          <a:bodyPr wrap="none">
            <a:spAutoFit/>
          </a:bodyPr>
          <a:lstStyle/>
          <a:p>
            <a:pPr>
              <a:spcBef>
                <a:spcPct val="0"/>
              </a:spcBef>
            </a:pPr>
            <a:r>
              <a:rPr lang="en-GB" altLang="en-US" sz="3200" b="1" dirty="0">
                <a:latin typeface="Felix Titling" panose="04060505060202020A04" pitchFamily="82" charset="0"/>
              </a:rPr>
              <a:t>ATR</a:t>
            </a:r>
          </a:p>
        </p:txBody>
      </p:sp>
    </p:spTree>
    <p:extLst>
      <p:ext uri="{BB962C8B-B14F-4D97-AF65-F5344CB8AC3E}">
        <p14:creationId xmlns:p14="http://schemas.microsoft.com/office/powerpoint/2010/main" val="170545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957</Words>
  <Application>Microsoft Office PowerPoint</Application>
  <PresentationFormat>Widescreen</PresentationFormat>
  <Paragraphs>119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Felix Titling</vt:lpstr>
      <vt:lpstr>Gill Sans MT</vt:lpstr>
      <vt:lpstr>Lucida Sans</vt:lpstr>
      <vt:lpstr>Office Theme</vt:lpstr>
      <vt:lpstr> </vt:lpstr>
      <vt:lpstr>PowerPoint Presentation</vt:lpstr>
      <vt:lpstr>PowerPoint Presentation</vt:lpstr>
      <vt:lpstr>PowerPoint Presentation</vt:lpstr>
      <vt:lpstr>Application process for Chartered ATs</vt:lpstr>
      <vt:lpstr>Qualifying with ATR/CIAT – for non Chartered ATs</vt:lpstr>
      <vt:lpstr>Stage 1: Educational Standards</vt:lpstr>
      <vt:lpstr>Stage 2: Practice Standards</vt:lpstr>
      <vt:lpstr>PowerPoint Presentation</vt:lpstr>
      <vt:lpstr>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Technology</dc:title>
  <dc:creator>Isabelle Morgan</dc:creator>
  <cp:lastModifiedBy>James Banks</cp:lastModifiedBy>
  <cp:revision>273</cp:revision>
  <cp:lastPrinted>2019-07-08T14:29:54Z</cp:lastPrinted>
  <dcterms:created xsi:type="dcterms:W3CDTF">2016-06-10T12:00:01Z</dcterms:created>
  <dcterms:modified xsi:type="dcterms:W3CDTF">2023-06-26T08:23:05Z</dcterms:modified>
</cp:coreProperties>
</file>